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61" r:id="rId3"/>
    <p:sldId id="262" r:id="rId4"/>
    <p:sldId id="263" r:id="rId5"/>
    <p:sldId id="264" r:id="rId6"/>
    <p:sldId id="265" r:id="rId7"/>
    <p:sldId id="257" r:id="rId8"/>
    <p:sldId id="260" r:id="rId9"/>
    <p:sldId id="268" r:id="rId10"/>
    <p:sldId id="258"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4" autoAdjust="0"/>
    <p:restoredTop sz="84694" autoAdjust="0"/>
  </p:normalViewPr>
  <p:slideViewPr>
    <p:cSldViewPr snapToGrid="0">
      <p:cViewPr varScale="1">
        <p:scale>
          <a:sx n="105" d="100"/>
          <a:sy n="105" d="100"/>
        </p:scale>
        <p:origin x="216" y="2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tiff>
</file>

<file path=ppt/media/image10.png>
</file>

<file path=ppt/media/image11.png>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99713A-0511-4614-87BE-D113082406C5}" type="datetimeFigureOut">
              <a:rPr lang="en-US" smtClean="0"/>
              <a:t>11/24/19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A4AD19-DBB1-40DC-8CC9-1BABAF7BC437}" type="slidenum">
              <a:rPr lang="en-US" smtClean="0"/>
              <a:t>‹#›</a:t>
            </a:fld>
            <a:endParaRPr lang="en-US"/>
          </a:p>
        </p:txBody>
      </p:sp>
    </p:spTree>
    <p:extLst>
      <p:ext uri="{BB962C8B-B14F-4D97-AF65-F5344CB8AC3E}">
        <p14:creationId xmlns:p14="http://schemas.microsoft.com/office/powerpoint/2010/main" val="19067958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A4AD19-DBB1-40DC-8CC9-1BABAF7BC437}" type="slidenum">
              <a:rPr lang="en-US" smtClean="0"/>
              <a:t>3</a:t>
            </a:fld>
            <a:endParaRPr lang="en-US"/>
          </a:p>
        </p:txBody>
      </p:sp>
    </p:spTree>
    <p:extLst>
      <p:ext uri="{BB962C8B-B14F-4D97-AF65-F5344CB8AC3E}">
        <p14:creationId xmlns:p14="http://schemas.microsoft.com/office/powerpoint/2010/main" val="39687450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A4AD19-DBB1-40DC-8CC9-1BABAF7BC437}" type="slidenum">
              <a:rPr lang="en-US" smtClean="0"/>
              <a:t>6</a:t>
            </a:fld>
            <a:endParaRPr lang="en-US"/>
          </a:p>
        </p:txBody>
      </p:sp>
    </p:spTree>
    <p:extLst>
      <p:ext uri="{BB962C8B-B14F-4D97-AF65-F5344CB8AC3E}">
        <p14:creationId xmlns:p14="http://schemas.microsoft.com/office/powerpoint/2010/main" val="34687767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Fill in the detection and false alarm rates you get for each method.</a:t>
            </a:r>
          </a:p>
          <a:p>
            <a:r>
              <a:rPr lang="en-US" dirty="0"/>
              <a:t>Fill in the value you used for K in KNN, your parameters for random forest, and the kernel you used for SVM.</a:t>
            </a:r>
          </a:p>
          <a:p>
            <a:r>
              <a:rPr lang="en-US" dirty="0"/>
              <a:t>For a 5% bonus, add another column and include AUC (area under the curve) values for each method.</a:t>
            </a:r>
          </a:p>
        </p:txBody>
      </p:sp>
      <p:sp>
        <p:nvSpPr>
          <p:cNvPr id="4" name="Slide Number Placeholder 3"/>
          <p:cNvSpPr>
            <a:spLocks noGrp="1"/>
          </p:cNvSpPr>
          <p:nvPr>
            <p:ph type="sldNum" sz="quarter" idx="5"/>
          </p:nvPr>
        </p:nvSpPr>
        <p:spPr/>
        <p:txBody>
          <a:bodyPr/>
          <a:lstStyle/>
          <a:p>
            <a:fld id="{A6A4AD19-DBB1-40DC-8CC9-1BABAF7BC437}" type="slidenum">
              <a:rPr lang="en-US" smtClean="0"/>
              <a:t>7</a:t>
            </a:fld>
            <a:endParaRPr lang="en-US"/>
          </a:p>
        </p:txBody>
      </p:sp>
    </p:spTree>
    <p:extLst>
      <p:ext uri="{BB962C8B-B14F-4D97-AF65-F5344CB8AC3E}">
        <p14:creationId xmlns:p14="http://schemas.microsoft.com/office/powerpoint/2010/main" val="10569302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Fill in the detection and false alarm rates you get for each method.</a:t>
            </a:r>
          </a:p>
          <a:p>
            <a:r>
              <a:rPr lang="en-US" dirty="0"/>
              <a:t>Fill in the value you used for K in KNN, your parameters for random forest, and the kernel you used for SVM.</a:t>
            </a:r>
          </a:p>
          <a:p>
            <a:r>
              <a:rPr lang="en-US" dirty="0"/>
              <a:t>For an additional 5% bonus, add another column and include AUC (area under the curve) values for each method</a:t>
            </a:r>
          </a:p>
          <a:p>
            <a:endParaRPr lang="en-US" dirty="0"/>
          </a:p>
          <a:p>
            <a:r>
              <a:rPr lang="en-US" dirty="0"/>
              <a:t>For an additional 5% bonus, add another slide with ROC curves for all methods.</a:t>
            </a:r>
          </a:p>
        </p:txBody>
      </p:sp>
      <p:sp>
        <p:nvSpPr>
          <p:cNvPr id="4" name="Slide Number Placeholder 3"/>
          <p:cNvSpPr>
            <a:spLocks noGrp="1"/>
          </p:cNvSpPr>
          <p:nvPr>
            <p:ph type="sldNum" sz="quarter" idx="5"/>
          </p:nvPr>
        </p:nvSpPr>
        <p:spPr/>
        <p:txBody>
          <a:bodyPr/>
          <a:lstStyle/>
          <a:p>
            <a:fld id="{A6A4AD19-DBB1-40DC-8CC9-1BABAF7BC437}" type="slidenum">
              <a:rPr lang="en-US" smtClean="0"/>
              <a:t>8</a:t>
            </a:fld>
            <a:endParaRPr lang="en-US"/>
          </a:p>
        </p:txBody>
      </p:sp>
    </p:spTree>
    <p:extLst>
      <p:ext uri="{BB962C8B-B14F-4D97-AF65-F5344CB8AC3E}">
        <p14:creationId xmlns:p14="http://schemas.microsoft.com/office/powerpoint/2010/main" val="26328919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State some conclusions here. One of your conclusions must be your determination of which algorithm works best in the Hold-Out data.  You must have at least 6 conclusions.</a:t>
            </a:r>
          </a:p>
          <a:p>
            <a:endParaRPr lang="en-US" dirty="0"/>
          </a:p>
        </p:txBody>
      </p:sp>
      <p:sp>
        <p:nvSpPr>
          <p:cNvPr id="4" name="Slide Number Placeholder 3"/>
          <p:cNvSpPr>
            <a:spLocks noGrp="1"/>
          </p:cNvSpPr>
          <p:nvPr>
            <p:ph type="sldNum" sz="quarter" idx="5"/>
          </p:nvPr>
        </p:nvSpPr>
        <p:spPr/>
        <p:txBody>
          <a:bodyPr/>
          <a:lstStyle/>
          <a:p>
            <a:fld id="{A6A4AD19-DBB1-40DC-8CC9-1BABAF7BC437}" type="slidenum">
              <a:rPr lang="en-US" smtClean="0"/>
              <a:t>10</a:t>
            </a:fld>
            <a:endParaRPr lang="en-US"/>
          </a:p>
        </p:txBody>
      </p:sp>
    </p:spTree>
    <p:extLst>
      <p:ext uri="{BB962C8B-B14F-4D97-AF65-F5344CB8AC3E}">
        <p14:creationId xmlns:p14="http://schemas.microsoft.com/office/powerpoint/2010/main" val="27980709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6A4AD19-DBB1-40DC-8CC9-1BABAF7BC437}" type="slidenum">
              <a:rPr lang="en-US" smtClean="0"/>
              <a:t>11</a:t>
            </a:fld>
            <a:endParaRPr lang="en-US"/>
          </a:p>
        </p:txBody>
      </p:sp>
    </p:spTree>
    <p:extLst>
      <p:ext uri="{BB962C8B-B14F-4D97-AF65-F5344CB8AC3E}">
        <p14:creationId xmlns:p14="http://schemas.microsoft.com/office/powerpoint/2010/main" val="34490389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A5F53-644B-432A-9D43-DF29A5E0617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BD24595-11D8-481B-ACD9-C51B857D7E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4973DA6-96A3-43DC-8643-04F2FBE74599}"/>
              </a:ext>
            </a:extLst>
          </p:cNvPr>
          <p:cNvSpPr>
            <a:spLocks noGrp="1"/>
          </p:cNvSpPr>
          <p:nvPr>
            <p:ph type="dt" sz="half" idx="10"/>
          </p:nvPr>
        </p:nvSpPr>
        <p:spPr/>
        <p:txBody>
          <a:bodyPr/>
          <a:lstStyle/>
          <a:p>
            <a:fld id="{C745FDD0-101C-4035-AAFB-2EA21C719728}" type="datetimeFigureOut">
              <a:rPr lang="en-US" smtClean="0"/>
              <a:t>11/24/19</a:t>
            </a:fld>
            <a:endParaRPr lang="en-US"/>
          </a:p>
        </p:txBody>
      </p:sp>
      <p:sp>
        <p:nvSpPr>
          <p:cNvPr id="5" name="Footer Placeholder 4">
            <a:extLst>
              <a:ext uri="{FF2B5EF4-FFF2-40B4-BE49-F238E27FC236}">
                <a16:creationId xmlns:a16="http://schemas.microsoft.com/office/drawing/2014/main" id="{A7B63314-995E-4426-B497-0E5968A8B3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4BDBD5-8331-475E-99BA-1BA40B8ED68A}"/>
              </a:ext>
            </a:extLst>
          </p:cNvPr>
          <p:cNvSpPr>
            <a:spLocks noGrp="1"/>
          </p:cNvSpPr>
          <p:nvPr>
            <p:ph type="sldNum" sz="quarter" idx="12"/>
          </p:nvPr>
        </p:nvSpPr>
        <p:spPr/>
        <p:txBody>
          <a:bodyPr/>
          <a:lstStyle/>
          <a:p>
            <a:fld id="{DC95C669-FB57-4393-82A3-B7E1A45E63A2}" type="slidenum">
              <a:rPr lang="en-US" smtClean="0"/>
              <a:t>‹#›</a:t>
            </a:fld>
            <a:endParaRPr lang="en-US"/>
          </a:p>
        </p:txBody>
      </p:sp>
    </p:spTree>
    <p:extLst>
      <p:ext uri="{BB962C8B-B14F-4D97-AF65-F5344CB8AC3E}">
        <p14:creationId xmlns:p14="http://schemas.microsoft.com/office/powerpoint/2010/main" val="39539168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E2BD4-EA1C-4D31-A893-23601664AF8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CC7683E-1CBB-4A85-956B-B109057B10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23FBC5-BFF2-4470-B051-7B7B1EB4CDF5}"/>
              </a:ext>
            </a:extLst>
          </p:cNvPr>
          <p:cNvSpPr>
            <a:spLocks noGrp="1"/>
          </p:cNvSpPr>
          <p:nvPr>
            <p:ph type="dt" sz="half" idx="10"/>
          </p:nvPr>
        </p:nvSpPr>
        <p:spPr/>
        <p:txBody>
          <a:bodyPr/>
          <a:lstStyle/>
          <a:p>
            <a:fld id="{C745FDD0-101C-4035-AAFB-2EA21C719728}" type="datetimeFigureOut">
              <a:rPr lang="en-US" smtClean="0"/>
              <a:t>11/24/19</a:t>
            </a:fld>
            <a:endParaRPr lang="en-US"/>
          </a:p>
        </p:txBody>
      </p:sp>
      <p:sp>
        <p:nvSpPr>
          <p:cNvPr id="5" name="Footer Placeholder 4">
            <a:extLst>
              <a:ext uri="{FF2B5EF4-FFF2-40B4-BE49-F238E27FC236}">
                <a16:creationId xmlns:a16="http://schemas.microsoft.com/office/drawing/2014/main" id="{BE972E74-4203-476A-8F97-D8BAE09DCC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33C4CD2-13EB-4A41-90E2-D623F6BA67C6}"/>
              </a:ext>
            </a:extLst>
          </p:cNvPr>
          <p:cNvSpPr>
            <a:spLocks noGrp="1"/>
          </p:cNvSpPr>
          <p:nvPr>
            <p:ph type="sldNum" sz="quarter" idx="12"/>
          </p:nvPr>
        </p:nvSpPr>
        <p:spPr/>
        <p:txBody>
          <a:bodyPr/>
          <a:lstStyle/>
          <a:p>
            <a:fld id="{DC95C669-FB57-4393-82A3-B7E1A45E63A2}" type="slidenum">
              <a:rPr lang="en-US" smtClean="0"/>
              <a:t>‹#›</a:t>
            </a:fld>
            <a:endParaRPr lang="en-US"/>
          </a:p>
        </p:txBody>
      </p:sp>
    </p:spTree>
    <p:extLst>
      <p:ext uri="{BB962C8B-B14F-4D97-AF65-F5344CB8AC3E}">
        <p14:creationId xmlns:p14="http://schemas.microsoft.com/office/powerpoint/2010/main" val="6430170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9F9F049-29C3-4046-AC35-78A0970B897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04AE240-7A12-4962-8961-B4EBDA44D25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D45CD0-DDBF-48CA-ACE5-15F977E05B9E}"/>
              </a:ext>
            </a:extLst>
          </p:cNvPr>
          <p:cNvSpPr>
            <a:spLocks noGrp="1"/>
          </p:cNvSpPr>
          <p:nvPr>
            <p:ph type="dt" sz="half" idx="10"/>
          </p:nvPr>
        </p:nvSpPr>
        <p:spPr/>
        <p:txBody>
          <a:bodyPr/>
          <a:lstStyle/>
          <a:p>
            <a:fld id="{C745FDD0-101C-4035-AAFB-2EA21C719728}" type="datetimeFigureOut">
              <a:rPr lang="en-US" smtClean="0"/>
              <a:t>11/24/19</a:t>
            </a:fld>
            <a:endParaRPr lang="en-US"/>
          </a:p>
        </p:txBody>
      </p:sp>
      <p:sp>
        <p:nvSpPr>
          <p:cNvPr id="5" name="Footer Placeholder 4">
            <a:extLst>
              <a:ext uri="{FF2B5EF4-FFF2-40B4-BE49-F238E27FC236}">
                <a16:creationId xmlns:a16="http://schemas.microsoft.com/office/drawing/2014/main" id="{2545C2A1-E3EF-46AF-BF3F-79C7FEE795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69C42E-919D-4FDA-B746-BD010FB3B26D}"/>
              </a:ext>
            </a:extLst>
          </p:cNvPr>
          <p:cNvSpPr>
            <a:spLocks noGrp="1"/>
          </p:cNvSpPr>
          <p:nvPr>
            <p:ph type="sldNum" sz="quarter" idx="12"/>
          </p:nvPr>
        </p:nvSpPr>
        <p:spPr/>
        <p:txBody>
          <a:bodyPr/>
          <a:lstStyle/>
          <a:p>
            <a:fld id="{DC95C669-FB57-4393-82A3-B7E1A45E63A2}" type="slidenum">
              <a:rPr lang="en-US" smtClean="0"/>
              <a:t>‹#›</a:t>
            </a:fld>
            <a:endParaRPr lang="en-US"/>
          </a:p>
        </p:txBody>
      </p:sp>
    </p:spTree>
    <p:extLst>
      <p:ext uri="{BB962C8B-B14F-4D97-AF65-F5344CB8AC3E}">
        <p14:creationId xmlns:p14="http://schemas.microsoft.com/office/powerpoint/2010/main" val="40201609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B1FDF-B62C-4A1A-A60B-DCBB79C2C2F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72FC4D-700C-4246-9901-0308CC6C8A9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0374FF-5C56-4268-90A6-DD3436EFD213}"/>
              </a:ext>
            </a:extLst>
          </p:cNvPr>
          <p:cNvSpPr>
            <a:spLocks noGrp="1"/>
          </p:cNvSpPr>
          <p:nvPr>
            <p:ph type="dt" sz="half" idx="10"/>
          </p:nvPr>
        </p:nvSpPr>
        <p:spPr/>
        <p:txBody>
          <a:bodyPr/>
          <a:lstStyle/>
          <a:p>
            <a:fld id="{C745FDD0-101C-4035-AAFB-2EA21C719728}" type="datetimeFigureOut">
              <a:rPr lang="en-US" smtClean="0"/>
              <a:t>11/24/19</a:t>
            </a:fld>
            <a:endParaRPr lang="en-US"/>
          </a:p>
        </p:txBody>
      </p:sp>
      <p:sp>
        <p:nvSpPr>
          <p:cNvPr id="5" name="Footer Placeholder 4">
            <a:extLst>
              <a:ext uri="{FF2B5EF4-FFF2-40B4-BE49-F238E27FC236}">
                <a16:creationId xmlns:a16="http://schemas.microsoft.com/office/drawing/2014/main" id="{03B5A49A-C1F6-4B75-AE9B-902BBC9B92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EE82FA-A8AE-488A-8680-F64BA19C1448}"/>
              </a:ext>
            </a:extLst>
          </p:cNvPr>
          <p:cNvSpPr>
            <a:spLocks noGrp="1"/>
          </p:cNvSpPr>
          <p:nvPr>
            <p:ph type="sldNum" sz="quarter" idx="12"/>
          </p:nvPr>
        </p:nvSpPr>
        <p:spPr/>
        <p:txBody>
          <a:bodyPr/>
          <a:lstStyle/>
          <a:p>
            <a:fld id="{DC95C669-FB57-4393-82A3-B7E1A45E63A2}" type="slidenum">
              <a:rPr lang="en-US" smtClean="0"/>
              <a:t>‹#›</a:t>
            </a:fld>
            <a:endParaRPr lang="en-US"/>
          </a:p>
        </p:txBody>
      </p:sp>
    </p:spTree>
    <p:extLst>
      <p:ext uri="{BB962C8B-B14F-4D97-AF65-F5344CB8AC3E}">
        <p14:creationId xmlns:p14="http://schemas.microsoft.com/office/powerpoint/2010/main" val="14408743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7E6B33-7B07-4A7C-9894-AE64D8DC77E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A56E6AC-DD63-4A6F-AC4F-AB0125799E2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9DA768D-C5A9-47C1-ACDB-06B36D96695F}"/>
              </a:ext>
            </a:extLst>
          </p:cNvPr>
          <p:cNvSpPr>
            <a:spLocks noGrp="1"/>
          </p:cNvSpPr>
          <p:nvPr>
            <p:ph type="dt" sz="half" idx="10"/>
          </p:nvPr>
        </p:nvSpPr>
        <p:spPr/>
        <p:txBody>
          <a:bodyPr/>
          <a:lstStyle/>
          <a:p>
            <a:fld id="{C745FDD0-101C-4035-AAFB-2EA21C719728}" type="datetimeFigureOut">
              <a:rPr lang="en-US" smtClean="0"/>
              <a:t>11/24/19</a:t>
            </a:fld>
            <a:endParaRPr lang="en-US"/>
          </a:p>
        </p:txBody>
      </p:sp>
      <p:sp>
        <p:nvSpPr>
          <p:cNvPr id="5" name="Footer Placeholder 4">
            <a:extLst>
              <a:ext uri="{FF2B5EF4-FFF2-40B4-BE49-F238E27FC236}">
                <a16:creationId xmlns:a16="http://schemas.microsoft.com/office/drawing/2014/main" id="{E549D0AA-8068-4864-8912-72CEC716343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131847-8F17-4777-B580-38CE45161FE7}"/>
              </a:ext>
            </a:extLst>
          </p:cNvPr>
          <p:cNvSpPr>
            <a:spLocks noGrp="1"/>
          </p:cNvSpPr>
          <p:nvPr>
            <p:ph type="sldNum" sz="quarter" idx="12"/>
          </p:nvPr>
        </p:nvSpPr>
        <p:spPr/>
        <p:txBody>
          <a:bodyPr/>
          <a:lstStyle/>
          <a:p>
            <a:fld id="{DC95C669-FB57-4393-82A3-B7E1A45E63A2}" type="slidenum">
              <a:rPr lang="en-US" smtClean="0"/>
              <a:t>‹#›</a:t>
            </a:fld>
            <a:endParaRPr lang="en-US"/>
          </a:p>
        </p:txBody>
      </p:sp>
    </p:spTree>
    <p:extLst>
      <p:ext uri="{BB962C8B-B14F-4D97-AF65-F5344CB8AC3E}">
        <p14:creationId xmlns:p14="http://schemas.microsoft.com/office/powerpoint/2010/main" val="20001041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2BFE1-967B-4781-8C80-B362FFAF86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3F18962-459E-494C-BF16-0AEE8CE6C49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CB0BA0F-B29E-46B3-AF56-9CD2537542C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B3A43CB-15C2-4FCB-9EC2-56A8BBBD6289}"/>
              </a:ext>
            </a:extLst>
          </p:cNvPr>
          <p:cNvSpPr>
            <a:spLocks noGrp="1"/>
          </p:cNvSpPr>
          <p:nvPr>
            <p:ph type="dt" sz="half" idx="10"/>
          </p:nvPr>
        </p:nvSpPr>
        <p:spPr/>
        <p:txBody>
          <a:bodyPr/>
          <a:lstStyle/>
          <a:p>
            <a:fld id="{C745FDD0-101C-4035-AAFB-2EA21C719728}" type="datetimeFigureOut">
              <a:rPr lang="en-US" smtClean="0"/>
              <a:t>11/24/19</a:t>
            </a:fld>
            <a:endParaRPr lang="en-US"/>
          </a:p>
        </p:txBody>
      </p:sp>
      <p:sp>
        <p:nvSpPr>
          <p:cNvPr id="6" name="Footer Placeholder 5">
            <a:extLst>
              <a:ext uri="{FF2B5EF4-FFF2-40B4-BE49-F238E27FC236}">
                <a16:creationId xmlns:a16="http://schemas.microsoft.com/office/drawing/2014/main" id="{00048F4E-CA6B-4413-B073-83532D2293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3B9145-C33F-41AE-B454-9F2C5FDD6C1C}"/>
              </a:ext>
            </a:extLst>
          </p:cNvPr>
          <p:cNvSpPr>
            <a:spLocks noGrp="1"/>
          </p:cNvSpPr>
          <p:nvPr>
            <p:ph type="sldNum" sz="quarter" idx="12"/>
          </p:nvPr>
        </p:nvSpPr>
        <p:spPr/>
        <p:txBody>
          <a:bodyPr/>
          <a:lstStyle/>
          <a:p>
            <a:fld id="{DC95C669-FB57-4393-82A3-B7E1A45E63A2}" type="slidenum">
              <a:rPr lang="en-US" smtClean="0"/>
              <a:t>‹#›</a:t>
            </a:fld>
            <a:endParaRPr lang="en-US"/>
          </a:p>
        </p:txBody>
      </p:sp>
    </p:spTree>
    <p:extLst>
      <p:ext uri="{BB962C8B-B14F-4D97-AF65-F5344CB8AC3E}">
        <p14:creationId xmlns:p14="http://schemas.microsoft.com/office/powerpoint/2010/main" val="21839789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43B3CE-363B-48B4-B9BA-3A7B14CA461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13B45DB-BFD5-455F-B585-BDF4B0961C6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7FDEF63-F537-4FE6-892E-AA6DBC70030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A4B7D8-319D-48AB-8657-5033B3D367B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BB42D61-8CA1-46E4-B9CF-BC8D5935189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1F7BC20-E262-4880-AAB9-1FCF11CB9EC1}"/>
              </a:ext>
            </a:extLst>
          </p:cNvPr>
          <p:cNvSpPr>
            <a:spLocks noGrp="1"/>
          </p:cNvSpPr>
          <p:nvPr>
            <p:ph type="dt" sz="half" idx="10"/>
          </p:nvPr>
        </p:nvSpPr>
        <p:spPr/>
        <p:txBody>
          <a:bodyPr/>
          <a:lstStyle/>
          <a:p>
            <a:fld id="{C745FDD0-101C-4035-AAFB-2EA21C719728}" type="datetimeFigureOut">
              <a:rPr lang="en-US" smtClean="0"/>
              <a:t>11/24/19</a:t>
            </a:fld>
            <a:endParaRPr lang="en-US"/>
          </a:p>
        </p:txBody>
      </p:sp>
      <p:sp>
        <p:nvSpPr>
          <p:cNvPr id="8" name="Footer Placeholder 7">
            <a:extLst>
              <a:ext uri="{FF2B5EF4-FFF2-40B4-BE49-F238E27FC236}">
                <a16:creationId xmlns:a16="http://schemas.microsoft.com/office/drawing/2014/main" id="{E0B32ACD-F017-450D-9DFD-C115AB9B395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602B471-A342-49C5-B5E0-5BF39ECB24A5}"/>
              </a:ext>
            </a:extLst>
          </p:cNvPr>
          <p:cNvSpPr>
            <a:spLocks noGrp="1"/>
          </p:cNvSpPr>
          <p:nvPr>
            <p:ph type="sldNum" sz="quarter" idx="12"/>
          </p:nvPr>
        </p:nvSpPr>
        <p:spPr/>
        <p:txBody>
          <a:bodyPr/>
          <a:lstStyle/>
          <a:p>
            <a:fld id="{DC95C669-FB57-4393-82A3-B7E1A45E63A2}" type="slidenum">
              <a:rPr lang="en-US" smtClean="0"/>
              <a:t>‹#›</a:t>
            </a:fld>
            <a:endParaRPr lang="en-US"/>
          </a:p>
        </p:txBody>
      </p:sp>
    </p:spTree>
    <p:extLst>
      <p:ext uri="{BB962C8B-B14F-4D97-AF65-F5344CB8AC3E}">
        <p14:creationId xmlns:p14="http://schemas.microsoft.com/office/powerpoint/2010/main" val="14744880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B4109-984E-41A4-9756-D509761DA78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CB5FF8E-B20A-4A33-805D-3C3B674E090A}"/>
              </a:ext>
            </a:extLst>
          </p:cNvPr>
          <p:cNvSpPr>
            <a:spLocks noGrp="1"/>
          </p:cNvSpPr>
          <p:nvPr>
            <p:ph type="dt" sz="half" idx="10"/>
          </p:nvPr>
        </p:nvSpPr>
        <p:spPr/>
        <p:txBody>
          <a:bodyPr/>
          <a:lstStyle/>
          <a:p>
            <a:fld id="{C745FDD0-101C-4035-AAFB-2EA21C719728}" type="datetimeFigureOut">
              <a:rPr lang="en-US" smtClean="0"/>
              <a:t>11/24/19</a:t>
            </a:fld>
            <a:endParaRPr lang="en-US"/>
          </a:p>
        </p:txBody>
      </p:sp>
      <p:sp>
        <p:nvSpPr>
          <p:cNvPr id="4" name="Footer Placeholder 3">
            <a:extLst>
              <a:ext uri="{FF2B5EF4-FFF2-40B4-BE49-F238E27FC236}">
                <a16:creationId xmlns:a16="http://schemas.microsoft.com/office/drawing/2014/main" id="{143E0A15-627A-4EE6-A79D-DFD7131E03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BCD044A-306D-485E-A4A0-689238B106AC}"/>
              </a:ext>
            </a:extLst>
          </p:cNvPr>
          <p:cNvSpPr>
            <a:spLocks noGrp="1"/>
          </p:cNvSpPr>
          <p:nvPr>
            <p:ph type="sldNum" sz="quarter" idx="12"/>
          </p:nvPr>
        </p:nvSpPr>
        <p:spPr/>
        <p:txBody>
          <a:bodyPr/>
          <a:lstStyle/>
          <a:p>
            <a:fld id="{DC95C669-FB57-4393-82A3-B7E1A45E63A2}" type="slidenum">
              <a:rPr lang="en-US" smtClean="0"/>
              <a:t>‹#›</a:t>
            </a:fld>
            <a:endParaRPr lang="en-US"/>
          </a:p>
        </p:txBody>
      </p:sp>
    </p:spTree>
    <p:extLst>
      <p:ext uri="{BB962C8B-B14F-4D97-AF65-F5344CB8AC3E}">
        <p14:creationId xmlns:p14="http://schemas.microsoft.com/office/powerpoint/2010/main" val="5669064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481CE39-CA62-4C81-8962-331600B00675}"/>
              </a:ext>
            </a:extLst>
          </p:cNvPr>
          <p:cNvSpPr>
            <a:spLocks noGrp="1"/>
          </p:cNvSpPr>
          <p:nvPr>
            <p:ph type="dt" sz="half" idx="10"/>
          </p:nvPr>
        </p:nvSpPr>
        <p:spPr/>
        <p:txBody>
          <a:bodyPr/>
          <a:lstStyle/>
          <a:p>
            <a:fld id="{C745FDD0-101C-4035-AAFB-2EA21C719728}" type="datetimeFigureOut">
              <a:rPr lang="en-US" smtClean="0"/>
              <a:t>11/24/19</a:t>
            </a:fld>
            <a:endParaRPr lang="en-US"/>
          </a:p>
        </p:txBody>
      </p:sp>
      <p:sp>
        <p:nvSpPr>
          <p:cNvPr id="3" name="Footer Placeholder 2">
            <a:extLst>
              <a:ext uri="{FF2B5EF4-FFF2-40B4-BE49-F238E27FC236}">
                <a16:creationId xmlns:a16="http://schemas.microsoft.com/office/drawing/2014/main" id="{6EA25198-ED60-4CE6-931C-3AD6C870924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6021986-9ED4-4194-B085-26F15FD63C83}"/>
              </a:ext>
            </a:extLst>
          </p:cNvPr>
          <p:cNvSpPr>
            <a:spLocks noGrp="1"/>
          </p:cNvSpPr>
          <p:nvPr>
            <p:ph type="sldNum" sz="quarter" idx="12"/>
          </p:nvPr>
        </p:nvSpPr>
        <p:spPr/>
        <p:txBody>
          <a:bodyPr/>
          <a:lstStyle/>
          <a:p>
            <a:fld id="{DC95C669-FB57-4393-82A3-B7E1A45E63A2}" type="slidenum">
              <a:rPr lang="en-US" smtClean="0"/>
              <a:t>‹#›</a:t>
            </a:fld>
            <a:endParaRPr lang="en-US"/>
          </a:p>
        </p:txBody>
      </p:sp>
    </p:spTree>
    <p:extLst>
      <p:ext uri="{BB962C8B-B14F-4D97-AF65-F5344CB8AC3E}">
        <p14:creationId xmlns:p14="http://schemas.microsoft.com/office/powerpoint/2010/main" val="18035714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9AD7FA-ECD0-430D-815B-7ACF60134BE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48F6CE4-2ADF-4FDB-A8DB-CFBA03EC05B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5AD120B-52C7-4F60-9124-F88A3BC40E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C9F470E-6B08-4EE9-8F99-50C1A269AE2D}"/>
              </a:ext>
            </a:extLst>
          </p:cNvPr>
          <p:cNvSpPr>
            <a:spLocks noGrp="1"/>
          </p:cNvSpPr>
          <p:nvPr>
            <p:ph type="dt" sz="half" idx="10"/>
          </p:nvPr>
        </p:nvSpPr>
        <p:spPr/>
        <p:txBody>
          <a:bodyPr/>
          <a:lstStyle/>
          <a:p>
            <a:fld id="{C745FDD0-101C-4035-AAFB-2EA21C719728}" type="datetimeFigureOut">
              <a:rPr lang="en-US" smtClean="0"/>
              <a:t>11/24/19</a:t>
            </a:fld>
            <a:endParaRPr lang="en-US"/>
          </a:p>
        </p:txBody>
      </p:sp>
      <p:sp>
        <p:nvSpPr>
          <p:cNvPr id="6" name="Footer Placeholder 5">
            <a:extLst>
              <a:ext uri="{FF2B5EF4-FFF2-40B4-BE49-F238E27FC236}">
                <a16:creationId xmlns:a16="http://schemas.microsoft.com/office/drawing/2014/main" id="{08F65CC0-0EF9-45EA-A350-9CE138A466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EDC84E-39B0-4AF3-A5E2-0E5D5F47FC49}"/>
              </a:ext>
            </a:extLst>
          </p:cNvPr>
          <p:cNvSpPr>
            <a:spLocks noGrp="1"/>
          </p:cNvSpPr>
          <p:nvPr>
            <p:ph type="sldNum" sz="quarter" idx="12"/>
          </p:nvPr>
        </p:nvSpPr>
        <p:spPr/>
        <p:txBody>
          <a:bodyPr/>
          <a:lstStyle/>
          <a:p>
            <a:fld id="{DC95C669-FB57-4393-82A3-B7E1A45E63A2}" type="slidenum">
              <a:rPr lang="en-US" smtClean="0"/>
              <a:t>‹#›</a:t>
            </a:fld>
            <a:endParaRPr lang="en-US"/>
          </a:p>
        </p:txBody>
      </p:sp>
    </p:spTree>
    <p:extLst>
      <p:ext uri="{BB962C8B-B14F-4D97-AF65-F5344CB8AC3E}">
        <p14:creationId xmlns:p14="http://schemas.microsoft.com/office/powerpoint/2010/main" val="39843266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46B34-9FC4-46BF-8EC3-60461812E0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378B673-1D10-462F-B1E9-432BE26F1AF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9374F59-1222-4798-88FC-4FB87C6C6F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B3C79F-287B-43CE-9F76-8C9982D46C43}"/>
              </a:ext>
            </a:extLst>
          </p:cNvPr>
          <p:cNvSpPr>
            <a:spLocks noGrp="1"/>
          </p:cNvSpPr>
          <p:nvPr>
            <p:ph type="dt" sz="half" idx="10"/>
          </p:nvPr>
        </p:nvSpPr>
        <p:spPr/>
        <p:txBody>
          <a:bodyPr/>
          <a:lstStyle/>
          <a:p>
            <a:fld id="{C745FDD0-101C-4035-AAFB-2EA21C719728}" type="datetimeFigureOut">
              <a:rPr lang="en-US" smtClean="0"/>
              <a:t>11/24/19</a:t>
            </a:fld>
            <a:endParaRPr lang="en-US"/>
          </a:p>
        </p:txBody>
      </p:sp>
      <p:sp>
        <p:nvSpPr>
          <p:cNvPr id="6" name="Footer Placeholder 5">
            <a:extLst>
              <a:ext uri="{FF2B5EF4-FFF2-40B4-BE49-F238E27FC236}">
                <a16:creationId xmlns:a16="http://schemas.microsoft.com/office/drawing/2014/main" id="{5FD76449-84E8-41EB-A886-9D13346659B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13B873-74E6-4845-90FE-F0B01404F766}"/>
              </a:ext>
            </a:extLst>
          </p:cNvPr>
          <p:cNvSpPr>
            <a:spLocks noGrp="1"/>
          </p:cNvSpPr>
          <p:nvPr>
            <p:ph type="sldNum" sz="quarter" idx="12"/>
          </p:nvPr>
        </p:nvSpPr>
        <p:spPr/>
        <p:txBody>
          <a:bodyPr/>
          <a:lstStyle/>
          <a:p>
            <a:fld id="{DC95C669-FB57-4393-82A3-B7E1A45E63A2}" type="slidenum">
              <a:rPr lang="en-US" smtClean="0"/>
              <a:t>‹#›</a:t>
            </a:fld>
            <a:endParaRPr lang="en-US"/>
          </a:p>
        </p:txBody>
      </p:sp>
    </p:spTree>
    <p:extLst>
      <p:ext uri="{BB962C8B-B14F-4D97-AF65-F5344CB8AC3E}">
        <p14:creationId xmlns:p14="http://schemas.microsoft.com/office/powerpoint/2010/main" val="39776245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A925F68-1663-4361-AF59-232B124858E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95FD7E2-A232-4CB3-83ED-70B6018D515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6EA524-D3BA-4F6D-A1D4-06FD6333D14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45FDD0-101C-4035-AAFB-2EA21C719728}" type="datetimeFigureOut">
              <a:rPr lang="en-US" smtClean="0"/>
              <a:t>11/24/19</a:t>
            </a:fld>
            <a:endParaRPr lang="en-US"/>
          </a:p>
        </p:txBody>
      </p:sp>
      <p:sp>
        <p:nvSpPr>
          <p:cNvPr id="5" name="Footer Placeholder 4">
            <a:extLst>
              <a:ext uri="{FF2B5EF4-FFF2-40B4-BE49-F238E27FC236}">
                <a16:creationId xmlns:a16="http://schemas.microsoft.com/office/drawing/2014/main" id="{773BB239-CF01-4AE1-8848-CD02E03CF94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B8C8889-CE9D-42A2-B33C-D01635A8FC3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95C669-FB57-4393-82A3-B7E1A45E63A2}" type="slidenum">
              <a:rPr lang="en-US" smtClean="0"/>
              <a:t>‹#›</a:t>
            </a:fld>
            <a:endParaRPr lang="en-US"/>
          </a:p>
        </p:txBody>
      </p:sp>
    </p:spTree>
    <p:extLst>
      <p:ext uri="{BB962C8B-B14F-4D97-AF65-F5344CB8AC3E}">
        <p14:creationId xmlns:p14="http://schemas.microsoft.com/office/powerpoint/2010/main" val="12215265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tiff"/><Relationship Id="rId7" Type="http://schemas.openxmlformats.org/officeDocument/2006/relationships/image" Target="../media/image9.tiff"/><Relationship Id="rId2" Type="http://schemas.openxmlformats.org/officeDocument/2006/relationships/image" Target="../media/image4.tiff"/><Relationship Id="rId1" Type="http://schemas.openxmlformats.org/officeDocument/2006/relationships/slideLayout" Target="../slideLayouts/slideLayout2.xml"/><Relationship Id="rId6" Type="http://schemas.openxmlformats.org/officeDocument/2006/relationships/image" Target="../media/image8.tiff"/><Relationship Id="rId5" Type="http://schemas.openxmlformats.org/officeDocument/2006/relationships/image" Target="../media/image7.tiff"/><Relationship Id="rId4"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6A2483-3BA5-4726-BB0D-828415C15A51}"/>
              </a:ext>
            </a:extLst>
          </p:cNvPr>
          <p:cNvSpPr>
            <a:spLocks noGrp="1"/>
          </p:cNvSpPr>
          <p:nvPr>
            <p:ph type="ctrTitle"/>
          </p:nvPr>
        </p:nvSpPr>
        <p:spPr/>
        <p:txBody>
          <a:bodyPr>
            <a:normAutofit fontScale="90000"/>
          </a:bodyPr>
          <a:lstStyle/>
          <a:p>
            <a:r>
              <a:rPr lang="en-US" dirty="0"/>
              <a:t>Disaster Relief Project</a:t>
            </a:r>
            <a:br>
              <a:rPr lang="en-US" dirty="0"/>
            </a:br>
            <a:r>
              <a:rPr lang="en-US" dirty="0"/>
              <a:t>Detecting Blue Tarps</a:t>
            </a:r>
            <a:br>
              <a:rPr lang="en-US" dirty="0"/>
            </a:br>
            <a:r>
              <a:rPr lang="en-US" dirty="0"/>
              <a:t>Part 2</a:t>
            </a:r>
          </a:p>
        </p:txBody>
      </p:sp>
      <p:sp>
        <p:nvSpPr>
          <p:cNvPr id="3" name="Subtitle 2">
            <a:extLst>
              <a:ext uri="{FF2B5EF4-FFF2-40B4-BE49-F238E27FC236}">
                <a16:creationId xmlns:a16="http://schemas.microsoft.com/office/drawing/2014/main" id="{A79CFD4D-53EE-49CD-8C64-E943FB722745}"/>
              </a:ext>
            </a:extLst>
          </p:cNvPr>
          <p:cNvSpPr>
            <a:spLocks noGrp="1"/>
          </p:cNvSpPr>
          <p:nvPr>
            <p:ph type="subTitle" idx="1"/>
          </p:nvPr>
        </p:nvSpPr>
        <p:spPr>
          <a:xfrm>
            <a:off x="1524000" y="4303787"/>
            <a:ext cx="9144000" cy="1655762"/>
          </a:xfrm>
        </p:spPr>
        <p:txBody>
          <a:bodyPr/>
          <a:lstStyle/>
          <a:p>
            <a:pPr algn="l"/>
            <a:r>
              <a:rPr lang="en-US" dirty="0"/>
              <a:t>NAME Matthew Thomas</a:t>
            </a:r>
          </a:p>
          <a:p>
            <a:pPr algn="l"/>
            <a:r>
              <a:rPr lang="en-US" dirty="0"/>
              <a:t>DATE 11/24/19</a:t>
            </a:r>
          </a:p>
          <a:p>
            <a:pPr algn="l"/>
            <a:r>
              <a:rPr lang="en-US" dirty="0"/>
              <a:t>COURSE NAME AND NUMBER   SYS6018</a:t>
            </a:r>
          </a:p>
        </p:txBody>
      </p:sp>
    </p:spTree>
    <p:extLst>
      <p:ext uri="{BB962C8B-B14F-4D97-AF65-F5344CB8AC3E}">
        <p14:creationId xmlns:p14="http://schemas.microsoft.com/office/powerpoint/2010/main" val="31494471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C5273-6619-439F-8620-6610E7D37654}"/>
              </a:ext>
            </a:extLst>
          </p:cNvPr>
          <p:cNvSpPr>
            <a:spLocks noGrp="1"/>
          </p:cNvSpPr>
          <p:nvPr>
            <p:ph type="title"/>
          </p:nvPr>
        </p:nvSpPr>
        <p:spPr/>
        <p:txBody>
          <a:bodyPr/>
          <a:lstStyle/>
          <a:p>
            <a:r>
              <a:rPr lang="en-US" b="1" dirty="0"/>
              <a:t>Conclusions:</a:t>
            </a:r>
          </a:p>
        </p:txBody>
      </p:sp>
      <p:sp>
        <p:nvSpPr>
          <p:cNvPr id="3" name="Content Placeholder 2">
            <a:extLst>
              <a:ext uri="{FF2B5EF4-FFF2-40B4-BE49-F238E27FC236}">
                <a16:creationId xmlns:a16="http://schemas.microsoft.com/office/drawing/2014/main" id="{BB2BF823-AB52-4BB1-B915-0F6907617AE9}"/>
              </a:ext>
            </a:extLst>
          </p:cNvPr>
          <p:cNvSpPr>
            <a:spLocks noGrp="1"/>
          </p:cNvSpPr>
          <p:nvPr>
            <p:ph idx="1"/>
          </p:nvPr>
        </p:nvSpPr>
        <p:spPr/>
        <p:txBody>
          <a:bodyPr>
            <a:normAutofit lnSpcReduction="10000"/>
          </a:bodyPr>
          <a:lstStyle/>
          <a:p>
            <a:r>
              <a:rPr lang="en-US" dirty="0"/>
              <a:t>Models that did well in training often performed poorly with the hold-out data. In general, multi-class methods did better with training but not with testing, possibly because the hold-out data was two classes.</a:t>
            </a:r>
          </a:p>
          <a:p>
            <a:r>
              <a:rPr lang="en-US" dirty="0"/>
              <a:t>The two best models on the test data were logistic regression and SVM with a linear kernel, both trained on two-class data.</a:t>
            </a:r>
          </a:p>
          <a:p>
            <a:r>
              <a:rPr lang="en-US" dirty="0"/>
              <a:t>In general, there is a trade-off between detection rate and false alarm rate, so there is some subjectivity in selecting the “best” model.</a:t>
            </a:r>
          </a:p>
          <a:p>
            <a:r>
              <a:rPr lang="en-US" dirty="0"/>
              <a:t>Both the linear SVM and logistic regression will give good results, but I have picked logistic regression as my best model because its false alarm rate is significantly lower than SVM.</a:t>
            </a:r>
          </a:p>
        </p:txBody>
      </p:sp>
      <p:sp>
        <p:nvSpPr>
          <p:cNvPr id="5" name="TextBox 4">
            <a:extLst>
              <a:ext uri="{FF2B5EF4-FFF2-40B4-BE49-F238E27FC236}">
                <a16:creationId xmlns:a16="http://schemas.microsoft.com/office/drawing/2014/main" id="{62B65972-8CE2-44EC-A52C-3AED83F53D0D}"/>
              </a:ext>
            </a:extLst>
          </p:cNvPr>
          <p:cNvSpPr txBox="1"/>
          <p:nvPr/>
        </p:nvSpPr>
        <p:spPr>
          <a:xfrm>
            <a:off x="63795" y="69112"/>
            <a:ext cx="4585422" cy="461665"/>
          </a:xfrm>
          <a:prstGeom prst="rect">
            <a:avLst/>
          </a:prstGeom>
          <a:noFill/>
        </p:spPr>
        <p:txBody>
          <a:bodyPr wrap="none" rtlCol="0">
            <a:spAutoFit/>
          </a:bodyPr>
          <a:lstStyle/>
          <a:p>
            <a:r>
              <a:rPr lang="en-US" sz="2400" dirty="0">
                <a:solidFill>
                  <a:schemeClr val="bg1">
                    <a:lumMod val="85000"/>
                  </a:schemeClr>
                </a:solidFill>
              </a:rPr>
              <a:t>METHODS</a:t>
            </a:r>
            <a:r>
              <a:rPr lang="en-US" sz="2400" b="1" dirty="0"/>
              <a:t> </a:t>
            </a:r>
            <a:r>
              <a:rPr lang="en-US" sz="2400" dirty="0">
                <a:solidFill>
                  <a:schemeClr val="bg1">
                    <a:lumMod val="75000"/>
                  </a:schemeClr>
                </a:solidFill>
              </a:rPr>
              <a:t>RESULTS</a:t>
            </a:r>
            <a:r>
              <a:rPr lang="en-US" sz="2400" dirty="0"/>
              <a:t>  </a:t>
            </a:r>
            <a:r>
              <a:rPr lang="en-US" sz="2400" b="1" dirty="0"/>
              <a:t>CONCLUSIONS</a:t>
            </a:r>
          </a:p>
        </p:txBody>
      </p:sp>
    </p:spTree>
    <p:extLst>
      <p:ext uri="{BB962C8B-B14F-4D97-AF65-F5344CB8AC3E}">
        <p14:creationId xmlns:p14="http://schemas.microsoft.com/office/powerpoint/2010/main" val="15359299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C1D36-5FE2-C145-AC9E-75FE56B869A5}"/>
              </a:ext>
            </a:extLst>
          </p:cNvPr>
          <p:cNvSpPr>
            <a:spLocks noGrp="1"/>
          </p:cNvSpPr>
          <p:nvPr>
            <p:ph type="title"/>
          </p:nvPr>
        </p:nvSpPr>
        <p:spPr>
          <a:xfrm>
            <a:off x="847344" y="300505"/>
            <a:ext cx="10506456" cy="1197864"/>
          </a:xfrm>
        </p:spPr>
        <p:txBody>
          <a:bodyPr vert="horz" lIns="91440" tIns="45720" rIns="91440" bIns="45720" rtlCol="0" anchor="b">
            <a:normAutofit/>
          </a:bodyPr>
          <a:lstStyle/>
          <a:p>
            <a:pPr algn="ctr"/>
            <a:r>
              <a:rPr lang="en-US" sz="5400"/>
              <a:t>Conclusions</a:t>
            </a:r>
          </a:p>
        </p:txBody>
      </p:sp>
      <p:sp>
        <p:nvSpPr>
          <p:cNvPr id="3" name="Content Placeholder 2">
            <a:extLst>
              <a:ext uri="{FF2B5EF4-FFF2-40B4-BE49-F238E27FC236}">
                <a16:creationId xmlns:a16="http://schemas.microsoft.com/office/drawing/2014/main" id="{50C070D9-8C05-5749-866C-1DB2DDA4B63A}"/>
              </a:ext>
            </a:extLst>
          </p:cNvPr>
          <p:cNvSpPr>
            <a:spLocks noGrp="1"/>
          </p:cNvSpPr>
          <p:nvPr>
            <p:ph idx="1"/>
          </p:nvPr>
        </p:nvSpPr>
        <p:spPr>
          <a:xfrm>
            <a:off x="847344" y="1580665"/>
            <a:ext cx="10506456" cy="530352"/>
          </a:xfrm>
        </p:spPr>
        <p:txBody>
          <a:bodyPr vert="horz" lIns="91440" tIns="45720" rIns="91440" bIns="45720" rtlCol="0">
            <a:normAutofit/>
          </a:bodyPr>
          <a:lstStyle/>
          <a:p>
            <a:pPr marL="0" indent="0" algn="ctr">
              <a:buNone/>
            </a:pPr>
            <a:r>
              <a:rPr lang="en-US" sz="2000"/>
              <a:t>Confusion Matrices for Logistic and SVM are below. Logistic is on the left.</a:t>
            </a:r>
          </a:p>
        </p:txBody>
      </p:sp>
      <p:pic>
        <p:nvPicPr>
          <p:cNvPr id="6" name="Picture 5">
            <a:extLst>
              <a:ext uri="{FF2B5EF4-FFF2-40B4-BE49-F238E27FC236}">
                <a16:creationId xmlns:a16="http://schemas.microsoft.com/office/drawing/2014/main" id="{EC44001E-CDF8-B442-8888-C7BFB99B183F}"/>
              </a:ext>
            </a:extLst>
          </p:cNvPr>
          <p:cNvPicPr>
            <a:picLocks noChangeAspect="1"/>
          </p:cNvPicPr>
          <p:nvPr/>
        </p:nvPicPr>
        <p:blipFill>
          <a:blip r:embed="rId3"/>
          <a:stretch>
            <a:fillRect/>
          </a:stretch>
        </p:blipFill>
        <p:spPr>
          <a:xfrm>
            <a:off x="1758897" y="2264230"/>
            <a:ext cx="2593647" cy="4008552"/>
          </a:xfrm>
          <a:prstGeom prst="rect">
            <a:avLst/>
          </a:prstGeom>
        </p:spPr>
      </p:pic>
      <p:pic>
        <p:nvPicPr>
          <p:cNvPr id="7" name="Picture 6">
            <a:extLst>
              <a:ext uri="{FF2B5EF4-FFF2-40B4-BE49-F238E27FC236}">
                <a16:creationId xmlns:a16="http://schemas.microsoft.com/office/drawing/2014/main" id="{C1D26C7B-7127-C64F-8611-6EDFCA9F7F84}"/>
              </a:ext>
            </a:extLst>
          </p:cNvPr>
          <p:cNvPicPr>
            <a:picLocks noChangeAspect="1"/>
          </p:cNvPicPr>
          <p:nvPr/>
        </p:nvPicPr>
        <p:blipFill>
          <a:blip r:embed="rId4"/>
          <a:stretch>
            <a:fillRect/>
          </a:stretch>
        </p:blipFill>
        <p:spPr>
          <a:xfrm>
            <a:off x="6242306" y="2264230"/>
            <a:ext cx="3194304" cy="4049921"/>
          </a:xfrm>
          <a:prstGeom prst="rect">
            <a:avLst/>
          </a:prstGeom>
        </p:spPr>
      </p:pic>
    </p:spTree>
    <p:extLst>
      <p:ext uri="{BB962C8B-B14F-4D97-AF65-F5344CB8AC3E}">
        <p14:creationId xmlns:p14="http://schemas.microsoft.com/office/powerpoint/2010/main" val="279677641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A51C6-B130-C448-877B-3D0FDD048AC4}"/>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C4788E2D-494B-354C-8719-E4EC4524474D}"/>
              </a:ext>
            </a:extLst>
          </p:cNvPr>
          <p:cNvSpPr>
            <a:spLocks noGrp="1"/>
          </p:cNvSpPr>
          <p:nvPr>
            <p:ph idx="1"/>
          </p:nvPr>
        </p:nvSpPr>
        <p:spPr/>
        <p:txBody>
          <a:bodyPr>
            <a:normAutofit fontScale="85000" lnSpcReduction="10000"/>
          </a:bodyPr>
          <a:lstStyle/>
          <a:p>
            <a:r>
              <a:rPr lang="en-US" dirty="0"/>
              <a:t>As you can see on the confusion matrices, SVM had a slightly better detection rate but Logistic regression had a much better false alarm rate. It seems that a trade-off for slightly fewer blue tarps found in exchange to many fewer “false alarms” that could waste rescuers’ time is good.</a:t>
            </a:r>
          </a:p>
          <a:p>
            <a:r>
              <a:rPr lang="en-US" dirty="0"/>
              <a:t>Sensitivity was a better metric for model selection with this data, versus accuracy or ROC, which are often the default in caret and other packages. The AUCs of the various models are misleading for our purposes in terms of which models are the most useful (because all models had a fairly low false alarm rate).</a:t>
            </a:r>
          </a:p>
          <a:p>
            <a:r>
              <a:rPr lang="en-US" dirty="0"/>
              <a:t>Logistic regression is significantly faster than SVM, also making it a better choice.</a:t>
            </a:r>
          </a:p>
          <a:p>
            <a:r>
              <a:rPr lang="en-US" dirty="0"/>
              <a:t>Our final choice for best model is logistic regression with a cut-off probability of 0.6. Using a lower probability threshold resulted in many more false alarms vs a modest increase in detection rate.</a:t>
            </a:r>
          </a:p>
        </p:txBody>
      </p:sp>
    </p:spTree>
    <p:extLst>
      <p:ext uri="{BB962C8B-B14F-4D97-AF65-F5344CB8AC3E}">
        <p14:creationId xmlns:p14="http://schemas.microsoft.com/office/powerpoint/2010/main" val="40201891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57577" y="682580"/>
            <a:ext cx="11096223" cy="5705341"/>
          </a:xfrm>
        </p:spPr>
        <p:txBody>
          <a:bodyPr>
            <a:normAutofit fontScale="92500" lnSpcReduction="20000"/>
          </a:bodyPr>
          <a:lstStyle/>
          <a:p>
            <a:pPr marL="0" indent="0">
              <a:buNone/>
            </a:pPr>
            <a:r>
              <a:rPr lang="en-US" dirty="0"/>
              <a:t>In this section you should explain the methods you used:</a:t>
            </a:r>
          </a:p>
          <a:p>
            <a:r>
              <a:rPr lang="en-US" dirty="0"/>
              <a:t>I used R along with packages caret, ranger, MASS, </a:t>
            </a:r>
            <a:r>
              <a:rPr lang="en-US" dirty="0" err="1"/>
              <a:t>kernlab</a:t>
            </a:r>
            <a:r>
              <a:rPr lang="en-US" dirty="0"/>
              <a:t>, and </a:t>
            </a:r>
            <a:r>
              <a:rPr lang="en-US" dirty="0" err="1"/>
              <a:t>glmnet</a:t>
            </a:r>
            <a:endParaRPr lang="en-US" dirty="0"/>
          </a:p>
          <a:p>
            <a:r>
              <a:rPr lang="en-US" dirty="0"/>
              <a:t>For each classification method, I did 10 fold CV on the training set twice: once with the original categories, and once with two categories: Yes or No for whether it was a blue tarp or not. The idea was to compare the results from two vs multi category classification.</a:t>
            </a:r>
          </a:p>
          <a:p>
            <a:r>
              <a:rPr lang="en-US" dirty="0"/>
              <a:t>I created the same folds on the training data to use for cross-validation in advance so that each model was using the exact same folds in each 10xCV. This makes comparing the results more reliable.</a:t>
            </a:r>
          </a:p>
          <a:p>
            <a:r>
              <a:rPr lang="en-US" dirty="0"/>
              <a:t>For each model, I used Sensitivity (detection rate) as the metric for selecting the best model rather than accuracy.</a:t>
            </a:r>
          </a:p>
          <a:p>
            <a:r>
              <a:rPr lang="en-US" dirty="0"/>
              <a:t>For logistic regression, there was no pre-processing (other than making the two categories). I used the </a:t>
            </a:r>
            <a:r>
              <a:rPr lang="en-US" dirty="0" err="1"/>
              <a:t>glmnet</a:t>
            </a:r>
            <a:r>
              <a:rPr lang="en-US" dirty="0"/>
              <a:t> package in caret and the two class and multi-class came out very similarly. I ended up using the two-class on the test data and got very good results. My preferred confusion matrix (shown at the end) used a cut-off probability threshold of 0.6, which did a good job minimizing the False Alarm Rate.</a:t>
            </a:r>
          </a:p>
        </p:txBody>
      </p:sp>
      <p:sp>
        <p:nvSpPr>
          <p:cNvPr id="4" name="TextBox 3">
            <a:extLst>
              <a:ext uri="{FF2B5EF4-FFF2-40B4-BE49-F238E27FC236}">
                <a16:creationId xmlns:a16="http://schemas.microsoft.com/office/drawing/2014/main" id="{62B65972-8CE2-44EC-A52C-3AED83F53D0D}"/>
              </a:ext>
            </a:extLst>
          </p:cNvPr>
          <p:cNvSpPr txBox="1"/>
          <p:nvPr/>
        </p:nvSpPr>
        <p:spPr>
          <a:xfrm>
            <a:off x="63795" y="69112"/>
            <a:ext cx="4585422" cy="461665"/>
          </a:xfrm>
          <a:prstGeom prst="rect">
            <a:avLst/>
          </a:prstGeom>
          <a:noFill/>
        </p:spPr>
        <p:txBody>
          <a:bodyPr wrap="none" rtlCol="0">
            <a:spAutoFit/>
          </a:bodyPr>
          <a:lstStyle/>
          <a:p>
            <a:r>
              <a:rPr lang="en-US" sz="2400" b="1" dirty="0"/>
              <a:t>METHODS </a:t>
            </a:r>
            <a:r>
              <a:rPr lang="en-US" sz="2400" dirty="0">
                <a:solidFill>
                  <a:schemeClr val="bg1">
                    <a:lumMod val="75000"/>
                  </a:schemeClr>
                </a:solidFill>
              </a:rPr>
              <a:t>RESULTS</a:t>
            </a:r>
            <a:r>
              <a:rPr lang="en-US" sz="2400" dirty="0"/>
              <a:t>  </a:t>
            </a:r>
            <a:r>
              <a:rPr lang="en-US" sz="2400" dirty="0">
                <a:solidFill>
                  <a:schemeClr val="bg1">
                    <a:lumMod val="75000"/>
                  </a:schemeClr>
                </a:solidFill>
              </a:rPr>
              <a:t>CONCLUSIONS</a:t>
            </a:r>
          </a:p>
        </p:txBody>
      </p:sp>
    </p:spTree>
    <p:extLst>
      <p:ext uri="{BB962C8B-B14F-4D97-AF65-F5344CB8AC3E}">
        <p14:creationId xmlns:p14="http://schemas.microsoft.com/office/powerpoint/2010/main" val="1816933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083E6A4-083C-FF45-BB02-787DD4ED87FF}"/>
              </a:ext>
            </a:extLst>
          </p:cNvPr>
          <p:cNvSpPr txBox="1"/>
          <p:nvPr/>
        </p:nvSpPr>
        <p:spPr>
          <a:xfrm>
            <a:off x="838200" y="365125"/>
            <a:ext cx="10515600"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400" b="1" dirty="0">
                <a:latin typeface="+mj-lt"/>
                <a:ea typeface="+mj-ea"/>
                <a:cs typeface="+mj-cs"/>
              </a:rPr>
              <a:t>METHODS </a:t>
            </a:r>
            <a:r>
              <a:rPr lang="en-US" sz="4400" dirty="0">
                <a:latin typeface="+mj-lt"/>
                <a:ea typeface="+mj-ea"/>
                <a:cs typeface="+mj-cs"/>
              </a:rPr>
              <a:t>RESULTS  CONCLUSIONS</a:t>
            </a:r>
          </a:p>
        </p:txBody>
      </p:sp>
      <p:sp>
        <p:nvSpPr>
          <p:cNvPr id="5" name="Content Placeholder 2">
            <a:extLst>
              <a:ext uri="{FF2B5EF4-FFF2-40B4-BE49-F238E27FC236}">
                <a16:creationId xmlns:a16="http://schemas.microsoft.com/office/drawing/2014/main" id="{63332274-1601-2E49-867E-24CE8DC6DC13}"/>
              </a:ext>
            </a:extLst>
          </p:cNvPr>
          <p:cNvSpPr>
            <a:spLocks noGrp="1"/>
          </p:cNvSpPr>
          <p:nvPr>
            <p:ph idx="1"/>
          </p:nvPr>
        </p:nvSpPr>
        <p:spPr>
          <a:xfrm>
            <a:off x="838200" y="1825624"/>
            <a:ext cx="5015484" cy="4831207"/>
          </a:xfrm>
        </p:spPr>
        <p:txBody>
          <a:bodyPr vert="horz" lIns="91440" tIns="45720" rIns="91440" bIns="45720" rtlCol="0">
            <a:normAutofit lnSpcReduction="10000"/>
          </a:bodyPr>
          <a:lstStyle/>
          <a:p>
            <a:pPr marL="0"/>
            <a:r>
              <a:rPr lang="en-US" sz="2000" dirty="0"/>
              <a:t>For </a:t>
            </a:r>
            <a:r>
              <a:rPr lang="en-US" sz="2000" dirty="0" err="1"/>
              <a:t>knn</a:t>
            </a:r>
            <a:r>
              <a:rPr lang="en-US" sz="2000" dirty="0"/>
              <a:t> I used the MASS package and settled on the multi-class set. The training results were very good but fit the hold-out data poorly. To the right is a graph showing the CV results in picking our value for k</a:t>
            </a:r>
          </a:p>
          <a:p>
            <a:pPr marL="0"/>
            <a:r>
              <a:rPr lang="en-US" sz="2000" dirty="0"/>
              <a:t>I used Sensitivity (Detection Rate) as my metric for picking the best model (using accuracy resulted in higher levels for K but those models were worse). As you can see, lower values for k gave better Detection Rates.</a:t>
            </a:r>
          </a:p>
          <a:p>
            <a:pPr marL="0"/>
            <a:r>
              <a:rPr lang="en-US" sz="2000" dirty="0" err="1"/>
              <a:t>Knn</a:t>
            </a:r>
            <a:r>
              <a:rPr lang="en-US" sz="2000" dirty="0"/>
              <a:t> models did a bad job fitting the hold-out data. This makes sense because depending on the metric used, R would recommend very different models.</a:t>
            </a:r>
          </a:p>
          <a:p>
            <a:pPr marL="0"/>
            <a:r>
              <a:rPr lang="en-US" sz="2000" dirty="0"/>
              <a:t>Centering and scaling the data resulted in a slightly better model.</a:t>
            </a:r>
          </a:p>
          <a:p>
            <a:pPr marL="0"/>
            <a:endParaRPr lang="en-US" sz="2000" dirty="0"/>
          </a:p>
        </p:txBody>
      </p:sp>
      <p:pic>
        <p:nvPicPr>
          <p:cNvPr id="6" name="Picture 5">
            <a:extLst>
              <a:ext uri="{FF2B5EF4-FFF2-40B4-BE49-F238E27FC236}">
                <a16:creationId xmlns:a16="http://schemas.microsoft.com/office/drawing/2014/main" id="{AA374702-BB57-184E-B04E-89475EBEDD26}"/>
              </a:ext>
            </a:extLst>
          </p:cNvPr>
          <p:cNvPicPr>
            <a:picLocks noChangeAspect="1"/>
          </p:cNvPicPr>
          <p:nvPr/>
        </p:nvPicPr>
        <p:blipFill rotWithShape="1">
          <a:blip r:embed="rId3"/>
          <a:srcRect t="152" r="1" b="3790"/>
          <a:stretch/>
        </p:blipFill>
        <p:spPr>
          <a:xfrm>
            <a:off x="6338316" y="1904281"/>
            <a:ext cx="5074070" cy="4272681"/>
          </a:xfrm>
          <a:prstGeom prst="rect">
            <a:avLst/>
          </a:prstGeom>
        </p:spPr>
      </p:pic>
    </p:spTree>
    <p:extLst>
      <p:ext uri="{BB962C8B-B14F-4D97-AF65-F5344CB8AC3E}">
        <p14:creationId xmlns:p14="http://schemas.microsoft.com/office/powerpoint/2010/main" val="1447638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22CC73-BA7B-9D4D-B9A1-675C19E84D5D}"/>
              </a:ext>
            </a:extLst>
          </p:cNvPr>
          <p:cNvSpPr>
            <a:spLocks noGrp="1"/>
          </p:cNvSpPr>
          <p:nvPr>
            <p:ph type="title"/>
          </p:nvPr>
        </p:nvSpPr>
        <p:spPr/>
        <p:txBody>
          <a:bodyPr/>
          <a:lstStyle/>
          <a:p>
            <a:r>
              <a:rPr lang="en-US" b="1" dirty="0"/>
              <a:t>METHODS </a:t>
            </a:r>
            <a:r>
              <a:rPr lang="en-US" dirty="0"/>
              <a:t>RESULTS  CONCLUSIONS – LDA and QDA</a:t>
            </a:r>
          </a:p>
        </p:txBody>
      </p:sp>
      <p:sp>
        <p:nvSpPr>
          <p:cNvPr id="3" name="Content Placeholder 2">
            <a:extLst>
              <a:ext uri="{FF2B5EF4-FFF2-40B4-BE49-F238E27FC236}">
                <a16:creationId xmlns:a16="http://schemas.microsoft.com/office/drawing/2014/main" id="{86370B22-7B97-4740-8343-2DDB6CC54615}"/>
              </a:ext>
            </a:extLst>
          </p:cNvPr>
          <p:cNvSpPr>
            <a:spLocks noGrp="1"/>
          </p:cNvSpPr>
          <p:nvPr>
            <p:ph idx="1"/>
          </p:nvPr>
        </p:nvSpPr>
        <p:spPr/>
        <p:txBody>
          <a:bodyPr/>
          <a:lstStyle/>
          <a:p>
            <a:r>
              <a:rPr lang="en-US" dirty="0"/>
              <a:t>There were no tuning parameters for LDA and QDA, although the multi-class models did much better in training in terms of Detection Rate.</a:t>
            </a:r>
          </a:p>
          <a:p>
            <a:r>
              <a:rPr lang="en-US" dirty="0"/>
              <a:t>QDA did better than LDA in training but worse on the hold-out data. Overall these two models performed badly compared to all the others. Their AUCs were good but only because the false alarm rate was low. The detection rate was much worse than other models.</a:t>
            </a:r>
          </a:p>
          <a:p>
            <a:r>
              <a:rPr lang="en-US" dirty="0"/>
              <a:t>No pre-processing was done for these models</a:t>
            </a:r>
          </a:p>
        </p:txBody>
      </p:sp>
    </p:spTree>
    <p:extLst>
      <p:ext uri="{BB962C8B-B14F-4D97-AF65-F5344CB8AC3E}">
        <p14:creationId xmlns:p14="http://schemas.microsoft.com/office/powerpoint/2010/main" val="25346689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F03F37-6D54-CE4F-B8B4-470A8A5844F8}"/>
              </a:ext>
            </a:extLst>
          </p:cNvPr>
          <p:cNvSpPr>
            <a:spLocks noGrp="1"/>
          </p:cNvSpPr>
          <p:nvPr>
            <p:ph type="title"/>
          </p:nvPr>
        </p:nvSpPr>
        <p:spPr>
          <a:xfrm>
            <a:off x="838200" y="365125"/>
            <a:ext cx="10515600" cy="1325563"/>
          </a:xfrm>
        </p:spPr>
        <p:txBody>
          <a:bodyPr>
            <a:normAutofit/>
          </a:bodyPr>
          <a:lstStyle/>
          <a:p>
            <a:r>
              <a:rPr lang="en-US" b="1" dirty="0"/>
              <a:t>METHODS </a:t>
            </a:r>
            <a:r>
              <a:rPr lang="en-US" dirty="0"/>
              <a:t>RESULTS  CONCLUSIONS – SVM</a:t>
            </a:r>
          </a:p>
        </p:txBody>
      </p:sp>
      <p:sp>
        <p:nvSpPr>
          <p:cNvPr id="3" name="Content Placeholder 2">
            <a:extLst>
              <a:ext uri="{FF2B5EF4-FFF2-40B4-BE49-F238E27FC236}">
                <a16:creationId xmlns:a16="http://schemas.microsoft.com/office/drawing/2014/main" id="{2989840A-9D35-D74B-8D34-DCBDD07AC97E}"/>
              </a:ext>
            </a:extLst>
          </p:cNvPr>
          <p:cNvSpPr>
            <a:spLocks noGrp="1"/>
          </p:cNvSpPr>
          <p:nvPr>
            <p:ph idx="1"/>
          </p:nvPr>
        </p:nvSpPr>
        <p:spPr>
          <a:xfrm>
            <a:off x="838200" y="1825625"/>
            <a:ext cx="5015484" cy="4351338"/>
          </a:xfrm>
        </p:spPr>
        <p:txBody>
          <a:bodyPr>
            <a:normAutofit lnSpcReduction="10000"/>
          </a:bodyPr>
          <a:lstStyle/>
          <a:p>
            <a:r>
              <a:rPr lang="en-US" sz="2000" dirty="0"/>
              <a:t>For all SVM models the data was centered and scaled. The </a:t>
            </a:r>
            <a:r>
              <a:rPr lang="en-US" sz="2000" dirty="0" err="1"/>
              <a:t>kernlab</a:t>
            </a:r>
            <a:r>
              <a:rPr lang="en-US" sz="2000" dirty="0"/>
              <a:t> package was used.</a:t>
            </a:r>
          </a:p>
          <a:p>
            <a:r>
              <a:rPr lang="en-US" sz="2000" dirty="0"/>
              <a:t>Many models were tried, including linear, polynomial, and radial, with various tuning parameters for each including cost, degree (for polynomial), and gamma. 10xCV was done for each combination of tuning parameters.</a:t>
            </a:r>
          </a:p>
          <a:p>
            <a:r>
              <a:rPr lang="en-US" sz="2000" dirty="0"/>
              <a:t>On the training data, the radial kernel on multiple classes performed the best, with parameters C=8 and gamma=1</a:t>
            </a:r>
          </a:p>
          <a:p>
            <a:r>
              <a:rPr lang="en-US" sz="2000" dirty="0"/>
              <a:t>The radial performed poorly on the test data, but the linear kernel with C=4 performed very well and is one of our best models</a:t>
            </a:r>
          </a:p>
          <a:p>
            <a:pPr marL="0" indent="0">
              <a:buNone/>
            </a:pPr>
            <a:endParaRPr lang="en-US" sz="2000" dirty="0"/>
          </a:p>
        </p:txBody>
      </p:sp>
      <p:pic>
        <p:nvPicPr>
          <p:cNvPr id="4" name="Picture 3">
            <a:extLst>
              <a:ext uri="{FF2B5EF4-FFF2-40B4-BE49-F238E27FC236}">
                <a16:creationId xmlns:a16="http://schemas.microsoft.com/office/drawing/2014/main" id="{96E4D912-0CB6-4640-8DEF-FC04B4492EB9}"/>
              </a:ext>
            </a:extLst>
          </p:cNvPr>
          <p:cNvPicPr>
            <a:picLocks noChangeAspect="1"/>
          </p:cNvPicPr>
          <p:nvPr/>
        </p:nvPicPr>
        <p:blipFill rotWithShape="1">
          <a:blip r:embed="rId2"/>
          <a:srcRect r="1" b="3942"/>
          <a:stretch/>
        </p:blipFill>
        <p:spPr>
          <a:xfrm>
            <a:off x="6338316" y="1904281"/>
            <a:ext cx="5074070" cy="4272681"/>
          </a:xfrm>
          <a:prstGeom prst="rect">
            <a:avLst/>
          </a:prstGeom>
        </p:spPr>
      </p:pic>
    </p:spTree>
    <p:extLst>
      <p:ext uri="{BB962C8B-B14F-4D97-AF65-F5344CB8AC3E}">
        <p14:creationId xmlns:p14="http://schemas.microsoft.com/office/powerpoint/2010/main" val="40805134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7E0C76-DCDB-644C-9EBA-EE53EBA5148C}"/>
              </a:ext>
            </a:extLst>
          </p:cNvPr>
          <p:cNvSpPr>
            <a:spLocks noGrp="1"/>
          </p:cNvSpPr>
          <p:nvPr>
            <p:ph type="title"/>
          </p:nvPr>
        </p:nvSpPr>
        <p:spPr>
          <a:xfrm>
            <a:off x="838200" y="365125"/>
            <a:ext cx="10515600" cy="1325563"/>
          </a:xfrm>
        </p:spPr>
        <p:txBody>
          <a:bodyPr>
            <a:normAutofit/>
          </a:bodyPr>
          <a:lstStyle/>
          <a:p>
            <a:r>
              <a:rPr lang="en-US" b="1" dirty="0"/>
              <a:t>METHODS </a:t>
            </a:r>
            <a:r>
              <a:rPr lang="en-US" dirty="0"/>
              <a:t>RESULTS  CONCLUSIONS – Random Forest</a:t>
            </a:r>
          </a:p>
        </p:txBody>
      </p:sp>
      <p:sp>
        <p:nvSpPr>
          <p:cNvPr id="8" name="Content Placeholder 7">
            <a:extLst>
              <a:ext uri="{FF2B5EF4-FFF2-40B4-BE49-F238E27FC236}">
                <a16:creationId xmlns:a16="http://schemas.microsoft.com/office/drawing/2014/main" id="{27930F82-D37B-4E4A-ABBE-304C0B7DB0AC}"/>
              </a:ext>
            </a:extLst>
          </p:cNvPr>
          <p:cNvSpPr>
            <a:spLocks noGrp="1"/>
          </p:cNvSpPr>
          <p:nvPr>
            <p:ph idx="1"/>
          </p:nvPr>
        </p:nvSpPr>
        <p:spPr>
          <a:xfrm>
            <a:off x="838200" y="1825625"/>
            <a:ext cx="5015484" cy="4351338"/>
          </a:xfrm>
        </p:spPr>
        <p:txBody>
          <a:bodyPr>
            <a:normAutofit/>
          </a:bodyPr>
          <a:lstStyle/>
          <a:p>
            <a:r>
              <a:rPr lang="en-US" sz="2000" dirty="0"/>
              <a:t>No pre-processing was done for random forest. The ranger package was used.</a:t>
            </a:r>
          </a:p>
          <a:p>
            <a:r>
              <a:rPr lang="en-US" sz="2000" dirty="0"/>
              <a:t>Random forest performed very well on training data but poorly on hold out data.</a:t>
            </a:r>
          </a:p>
          <a:p>
            <a:r>
              <a:rPr lang="en-US" sz="2000" dirty="0"/>
              <a:t>The best model used two parameters for each tree (</a:t>
            </a:r>
            <a:r>
              <a:rPr lang="en-US" sz="2000" dirty="0" err="1"/>
              <a:t>mtry</a:t>
            </a:r>
            <a:r>
              <a:rPr lang="en-US" sz="2000" dirty="0"/>
              <a:t>), but the “</a:t>
            </a:r>
            <a:r>
              <a:rPr lang="en-US" sz="2000" dirty="0" err="1"/>
              <a:t>extratrees</a:t>
            </a:r>
            <a:r>
              <a:rPr lang="en-US" sz="2000" dirty="0"/>
              <a:t>” split method performed better than </a:t>
            </a:r>
            <a:r>
              <a:rPr lang="en-US" sz="2000" dirty="0" err="1"/>
              <a:t>gini</a:t>
            </a:r>
            <a:r>
              <a:rPr lang="en-US" sz="2000" dirty="0"/>
              <a:t>. </a:t>
            </a:r>
            <a:r>
              <a:rPr lang="en-US" sz="2000" dirty="0" err="1"/>
              <a:t>Extratrees</a:t>
            </a:r>
            <a:r>
              <a:rPr lang="en-US" sz="2000" dirty="0"/>
              <a:t> is a way to make random trees using random split points.</a:t>
            </a:r>
          </a:p>
          <a:p>
            <a:r>
              <a:rPr lang="en-US" sz="2000" dirty="0"/>
              <a:t>Our model used 500 trees</a:t>
            </a:r>
          </a:p>
        </p:txBody>
      </p:sp>
      <p:pic>
        <p:nvPicPr>
          <p:cNvPr id="4" name="Content Placeholder 3">
            <a:extLst>
              <a:ext uri="{FF2B5EF4-FFF2-40B4-BE49-F238E27FC236}">
                <a16:creationId xmlns:a16="http://schemas.microsoft.com/office/drawing/2014/main" id="{98CE8A87-B219-0C44-B69B-4FD26EBF910F}"/>
              </a:ext>
            </a:extLst>
          </p:cNvPr>
          <p:cNvPicPr>
            <a:picLocks noChangeAspect="1"/>
          </p:cNvPicPr>
          <p:nvPr/>
        </p:nvPicPr>
        <p:blipFill rotWithShape="1">
          <a:blip r:embed="rId3"/>
          <a:srcRect t="3497" r="1" b="444"/>
          <a:stretch/>
        </p:blipFill>
        <p:spPr>
          <a:xfrm>
            <a:off x="6338316" y="1904281"/>
            <a:ext cx="5074070" cy="4272681"/>
          </a:xfrm>
          <a:prstGeom prst="rect">
            <a:avLst/>
          </a:prstGeom>
        </p:spPr>
      </p:pic>
    </p:spTree>
    <p:extLst>
      <p:ext uri="{BB962C8B-B14F-4D97-AF65-F5344CB8AC3E}">
        <p14:creationId xmlns:p14="http://schemas.microsoft.com/office/powerpoint/2010/main" val="7347397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D4CEA-E5AE-4B1E-8156-EEDB48BF4AED}"/>
              </a:ext>
            </a:extLst>
          </p:cNvPr>
          <p:cNvSpPr>
            <a:spLocks noGrp="1"/>
          </p:cNvSpPr>
          <p:nvPr>
            <p:ph type="title"/>
          </p:nvPr>
        </p:nvSpPr>
        <p:spPr/>
        <p:txBody>
          <a:bodyPr/>
          <a:lstStyle/>
          <a:p>
            <a:r>
              <a:rPr lang="en-US" b="1" dirty="0"/>
              <a:t>Performance Metrics, 10x Cross-Validation:</a:t>
            </a:r>
          </a:p>
        </p:txBody>
      </p:sp>
      <p:sp>
        <p:nvSpPr>
          <p:cNvPr id="3" name="TextBox 2">
            <a:extLst>
              <a:ext uri="{FF2B5EF4-FFF2-40B4-BE49-F238E27FC236}">
                <a16:creationId xmlns:a16="http://schemas.microsoft.com/office/drawing/2014/main" id="{55EE559D-04C4-4364-A121-A824DAE81F29}"/>
              </a:ext>
            </a:extLst>
          </p:cNvPr>
          <p:cNvSpPr txBox="1"/>
          <p:nvPr/>
        </p:nvSpPr>
        <p:spPr>
          <a:xfrm>
            <a:off x="558209" y="5789428"/>
            <a:ext cx="11445949" cy="369332"/>
          </a:xfrm>
          <a:prstGeom prst="rect">
            <a:avLst/>
          </a:prstGeom>
          <a:noFill/>
        </p:spPr>
        <p:txBody>
          <a:bodyPr wrap="square" rtlCol="0">
            <a:spAutoFit/>
          </a:bodyPr>
          <a:lstStyle/>
          <a:p>
            <a:r>
              <a:rPr lang="en-US" dirty="0"/>
              <a:t>I used the ranger package for random forest and the model was </a:t>
            </a:r>
            <a:r>
              <a:rPr lang="en-US" dirty="0" err="1"/>
              <a:t>ntrees</a:t>
            </a:r>
            <a:r>
              <a:rPr lang="en-US" dirty="0"/>
              <a:t>=500, </a:t>
            </a:r>
            <a:r>
              <a:rPr lang="en-US" dirty="0" err="1"/>
              <a:t>mtry</a:t>
            </a:r>
            <a:r>
              <a:rPr lang="en-US" dirty="0"/>
              <a:t>=2, </a:t>
            </a:r>
            <a:r>
              <a:rPr lang="en-US" dirty="0" err="1"/>
              <a:t>split.rule</a:t>
            </a:r>
            <a:r>
              <a:rPr lang="en-US" dirty="0"/>
              <a:t>=</a:t>
            </a:r>
            <a:r>
              <a:rPr lang="en-US" dirty="0" err="1"/>
              <a:t>extratrees</a:t>
            </a:r>
            <a:endParaRPr lang="en-US" dirty="0"/>
          </a:p>
        </p:txBody>
      </p:sp>
      <p:sp>
        <p:nvSpPr>
          <p:cNvPr id="5" name="TextBox 4">
            <a:extLst>
              <a:ext uri="{FF2B5EF4-FFF2-40B4-BE49-F238E27FC236}">
                <a16:creationId xmlns:a16="http://schemas.microsoft.com/office/drawing/2014/main" id="{62B65972-8CE2-44EC-A52C-3AED83F53D0D}"/>
              </a:ext>
            </a:extLst>
          </p:cNvPr>
          <p:cNvSpPr txBox="1"/>
          <p:nvPr/>
        </p:nvSpPr>
        <p:spPr>
          <a:xfrm>
            <a:off x="63795" y="69112"/>
            <a:ext cx="4585422" cy="461665"/>
          </a:xfrm>
          <a:prstGeom prst="rect">
            <a:avLst/>
          </a:prstGeom>
          <a:noFill/>
        </p:spPr>
        <p:txBody>
          <a:bodyPr wrap="none" rtlCol="0">
            <a:spAutoFit/>
          </a:bodyPr>
          <a:lstStyle/>
          <a:p>
            <a:r>
              <a:rPr lang="en-US" sz="2400" dirty="0">
                <a:solidFill>
                  <a:schemeClr val="bg1">
                    <a:lumMod val="85000"/>
                  </a:schemeClr>
                </a:solidFill>
              </a:rPr>
              <a:t>METHODS</a:t>
            </a:r>
            <a:r>
              <a:rPr lang="en-US" sz="2400" b="1" dirty="0"/>
              <a:t> RESULTS</a:t>
            </a:r>
            <a:r>
              <a:rPr lang="en-US" sz="2400" dirty="0"/>
              <a:t>  </a:t>
            </a:r>
            <a:r>
              <a:rPr lang="en-US" sz="2400" dirty="0">
                <a:solidFill>
                  <a:schemeClr val="bg1">
                    <a:lumMod val="75000"/>
                  </a:schemeClr>
                </a:solidFill>
              </a:rPr>
              <a:t>CONCLUSIONS</a:t>
            </a:r>
          </a:p>
        </p:txBody>
      </p:sp>
      <p:graphicFrame>
        <p:nvGraphicFramePr>
          <p:cNvPr id="6" name="Table 5">
            <a:extLst>
              <a:ext uri="{FF2B5EF4-FFF2-40B4-BE49-F238E27FC236}">
                <a16:creationId xmlns:a16="http://schemas.microsoft.com/office/drawing/2014/main" id="{A7CEA897-980E-4A75-9780-86351FC0D921}"/>
              </a:ext>
            </a:extLst>
          </p:cNvPr>
          <p:cNvGraphicFramePr>
            <a:graphicFrameLocks noGrp="1"/>
          </p:cNvGraphicFramePr>
          <p:nvPr>
            <p:extLst>
              <p:ext uri="{D42A27DB-BD31-4B8C-83A1-F6EECF244321}">
                <p14:modId xmlns:p14="http://schemas.microsoft.com/office/powerpoint/2010/main" val="653870918"/>
              </p:ext>
            </p:extLst>
          </p:nvPr>
        </p:nvGraphicFramePr>
        <p:xfrm>
          <a:off x="388818" y="1354398"/>
          <a:ext cx="11414364" cy="4435030"/>
        </p:xfrm>
        <a:graphic>
          <a:graphicData uri="http://schemas.openxmlformats.org/drawingml/2006/table">
            <a:tbl>
              <a:tblPr>
                <a:tableStyleId>{7DF18680-E054-41AD-8BC1-D1AEF772440D}</a:tableStyleId>
              </a:tblPr>
              <a:tblGrid>
                <a:gridCol w="4100633">
                  <a:extLst>
                    <a:ext uri="{9D8B030D-6E8A-4147-A177-3AD203B41FA5}">
                      <a16:colId xmlns:a16="http://schemas.microsoft.com/office/drawing/2014/main" val="894772311"/>
                    </a:ext>
                  </a:extLst>
                </a:gridCol>
                <a:gridCol w="2071879">
                  <a:extLst>
                    <a:ext uri="{9D8B030D-6E8A-4147-A177-3AD203B41FA5}">
                      <a16:colId xmlns:a16="http://schemas.microsoft.com/office/drawing/2014/main" val="284855583"/>
                    </a:ext>
                  </a:extLst>
                </a:gridCol>
                <a:gridCol w="2620926">
                  <a:extLst>
                    <a:ext uri="{9D8B030D-6E8A-4147-A177-3AD203B41FA5}">
                      <a16:colId xmlns:a16="http://schemas.microsoft.com/office/drawing/2014/main" val="2926402952"/>
                    </a:ext>
                  </a:extLst>
                </a:gridCol>
                <a:gridCol w="2620926">
                  <a:extLst>
                    <a:ext uri="{9D8B030D-6E8A-4147-A177-3AD203B41FA5}">
                      <a16:colId xmlns:a16="http://schemas.microsoft.com/office/drawing/2014/main" val="1329121479"/>
                    </a:ext>
                  </a:extLst>
                </a:gridCol>
              </a:tblGrid>
              <a:tr h="1049124">
                <a:tc>
                  <a:txBody>
                    <a:bodyPr/>
                    <a:lstStyle/>
                    <a:p>
                      <a:pPr algn="l" fontAlgn="b"/>
                      <a:r>
                        <a:rPr lang="en-US" sz="3600" b="1" u="none" strike="noStrike" dirty="0">
                          <a:effectLst/>
                        </a:rPr>
                        <a:t>Method:</a:t>
                      </a:r>
                      <a:endParaRPr lang="en-US" sz="3600" b="1" i="0" u="none" strike="noStrike" dirty="0">
                        <a:solidFill>
                          <a:srgbClr val="000000"/>
                        </a:solidFill>
                        <a:effectLst/>
                        <a:latin typeface="Calibri" panose="020F0502020204030204" pitchFamily="34" charset="0"/>
                      </a:endParaRPr>
                    </a:p>
                  </a:txBody>
                  <a:tcPr marL="3810" marR="3810" marT="3810" marB="0" anchor="b"/>
                </a:tc>
                <a:tc>
                  <a:txBody>
                    <a:bodyPr/>
                    <a:lstStyle/>
                    <a:p>
                      <a:pPr algn="l" fontAlgn="b"/>
                      <a:r>
                        <a:rPr lang="en-US" sz="3600" b="1" u="none" strike="noStrike" dirty="0">
                          <a:effectLst/>
                        </a:rPr>
                        <a:t>Detect Rate:</a:t>
                      </a:r>
                      <a:endParaRPr lang="en-US" sz="3600" b="1" i="0" u="none" strike="noStrike" dirty="0">
                        <a:solidFill>
                          <a:srgbClr val="000000"/>
                        </a:solidFill>
                        <a:effectLst/>
                        <a:latin typeface="Calibri" panose="020F0502020204030204" pitchFamily="34" charset="0"/>
                      </a:endParaRPr>
                    </a:p>
                  </a:txBody>
                  <a:tcPr marL="3810" marR="3810" marT="3810" marB="0" anchor="b"/>
                </a:tc>
                <a:tc>
                  <a:txBody>
                    <a:bodyPr/>
                    <a:lstStyle/>
                    <a:p>
                      <a:pPr algn="l" fontAlgn="b"/>
                      <a:r>
                        <a:rPr lang="en-US" sz="3600" b="1" i="0" u="none" strike="noStrike" dirty="0">
                          <a:solidFill>
                            <a:srgbClr val="000000"/>
                          </a:solidFill>
                          <a:effectLst/>
                          <a:latin typeface="Calibri" panose="020F0502020204030204" pitchFamily="34" charset="0"/>
                        </a:rPr>
                        <a:t>False Alarm Rate</a:t>
                      </a:r>
                    </a:p>
                  </a:txBody>
                  <a:tcPr marL="3810" marR="3810" marT="3810" marB="0" anchor="b"/>
                </a:tc>
                <a:tc>
                  <a:txBody>
                    <a:bodyPr/>
                    <a:lstStyle/>
                    <a:p>
                      <a:pPr algn="ctr" fontAlgn="b"/>
                      <a:r>
                        <a:rPr lang="en-US" sz="3600" b="1" i="0" u="none" strike="noStrike" dirty="0">
                          <a:solidFill>
                            <a:srgbClr val="000000"/>
                          </a:solidFill>
                          <a:effectLst/>
                          <a:latin typeface="Calibri" panose="020F0502020204030204" pitchFamily="34" charset="0"/>
                        </a:rPr>
                        <a:t>AUC</a:t>
                      </a:r>
                    </a:p>
                  </a:txBody>
                  <a:tcPr marL="3810" marR="3810" marT="3810" marB="0" anchor="ctr"/>
                </a:tc>
                <a:extLst>
                  <a:ext uri="{0D108BD9-81ED-4DB2-BD59-A6C34878D82A}">
                    <a16:rowId xmlns:a16="http://schemas.microsoft.com/office/drawing/2014/main" val="1749536310"/>
                  </a:ext>
                </a:extLst>
              </a:tr>
              <a:tr h="555745">
                <a:tc>
                  <a:txBody>
                    <a:bodyPr/>
                    <a:lstStyle/>
                    <a:p>
                      <a:pPr algn="l" fontAlgn="b"/>
                      <a:r>
                        <a:rPr lang="en-US" sz="3600" u="none" strike="noStrike" dirty="0">
                          <a:effectLst/>
                        </a:rPr>
                        <a:t>KNN (</a:t>
                      </a:r>
                      <a:r>
                        <a:rPr lang="en-US" sz="3600" i="1" u="none" strike="noStrike" dirty="0">
                          <a:effectLst/>
                        </a:rPr>
                        <a:t>K </a:t>
                      </a:r>
                      <a:r>
                        <a:rPr lang="en-US" sz="3600" u="none" strike="noStrike" dirty="0">
                          <a:effectLst/>
                        </a:rPr>
                        <a:t>=  5)</a:t>
                      </a:r>
                      <a:endParaRPr lang="en-US" sz="3600" b="0" i="0" u="none" strike="noStrike" dirty="0">
                        <a:solidFill>
                          <a:srgbClr val="000000"/>
                        </a:solidFill>
                        <a:effectLst/>
                        <a:latin typeface="Calibri" panose="020F0502020204030204" pitchFamily="34" charset="0"/>
                      </a:endParaRP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.9446</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.002282</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0.9542149</a:t>
                      </a:r>
                    </a:p>
                  </a:txBody>
                  <a:tcPr marL="3810" marR="3810" marT="3810" marB="0" anchor="b"/>
                </a:tc>
                <a:extLst>
                  <a:ext uri="{0D108BD9-81ED-4DB2-BD59-A6C34878D82A}">
                    <a16:rowId xmlns:a16="http://schemas.microsoft.com/office/drawing/2014/main" val="1072464708"/>
                  </a:ext>
                </a:extLst>
              </a:tr>
              <a:tr h="555745">
                <a:tc>
                  <a:txBody>
                    <a:bodyPr/>
                    <a:lstStyle/>
                    <a:p>
                      <a:pPr algn="l" fontAlgn="b"/>
                      <a:r>
                        <a:rPr lang="en-US" sz="3600" u="none" strike="noStrike">
                          <a:effectLst/>
                        </a:rPr>
                        <a:t>LDA</a:t>
                      </a:r>
                      <a:endParaRPr lang="en-US" sz="36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.829047</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.002728</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0.9318446</a:t>
                      </a:r>
                    </a:p>
                  </a:txBody>
                  <a:tcPr marL="3810" marR="3810" marT="3810" marB="0" anchor="b"/>
                </a:tc>
                <a:extLst>
                  <a:ext uri="{0D108BD9-81ED-4DB2-BD59-A6C34878D82A}">
                    <a16:rowId xmlns:a16="http://schemas.microsoft.com/office/drawing/2014/main" val="2343274196"/>
                  </a:ext>
                </a:extLst>
              </a:tr>
              <a:tr h="555745">
                <a:tc>
                  <a:txBody>
                    <a:bodyPr/>
                    <a:lstStyle/>
                    <a:p>
                      <a:pPr algn="l" fontAlgn="b"/>
                      <a:r>
                        <a:rPr lang="en-US" sz="3600" u="none" strike="noStrike">
                          <a:effectLst/>
                        </a:rPr>
                        <a:t>QDA</a:t>
                      </a:r>
                      <a:endParaRPr lang="en-US" sz="36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.865205</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.000924</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0.9521881</a:t>
                      </a:r>
                    </a:p>
                  </a:txBody>
                  <a:tcPr marL="3810" marR="3810" marT="3810" marB="0" anchor="b"/>
                </a:tc>
                <a:extLst>
                  <a:ext uri="{0D108BD9-81ED-4DB2-BD59-A6C34878D82A}">
                    <a16:rowId xmlns:a16="http://schemas.microsoft.com/office/drawing/2014/main" val="1553670215"/>
                  </a:ext>
                </a:extLst>
              </a:tr>
              <a:tr h="555745">
                <a:tc>
                  <a:txBody>
                    <a:bodyPr/>
                    <a:lstStyle/>
                    <a:p>
                      <a:pPr algn="l" fontAlgn="b"/>
                      <a:r>
                        <a:rPr lang="en-US" sz="3600" u="none" strike="noStrike" dirty="0">
                          <a:effectLst/>
                        </a:rPr>
                        <a:t>Logistic Regression</a:t>
                      </a:r>
                      <a:endParaRPr lang="en-US" sz="3600" b="0" i="0" u="none" strike="noStrike" dirty="0">
                        <a:solidFill>
                          <a:srgbClr val="000000"/>
                        </a:solidFill>
                        <a:effectLst/>
                        <a:latin typeface="Calibri" panose="020F0502020204030204" pitchFamily="34" charset="0"/>
                      </a:endParaRP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0.8706449</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.000804</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0.9983880</a:t>
                      </a:r>
                    </a:p>
                  </a:txBody>
                  <a:tcPr marL="3810" marR="3810" marT="3810" marB="0" anchor="b"/>
                </a:tc>
                <a:extLst>
                  <a:ext uri="{0D108BD9-81ED-4DB2-BD59-A6C34878D82A}">
                    <a16:rowId xmlns:a16="http://schemas.microsoft.com/office/drawing/2014/main" val="815293012"/>
                  </a:ext>
                </a:extLst>
              </a:tr>
              <a:tr h="555745">
                <a:tc>
                  <a:txBody>
                    <a:bodyPr/>
                    <a:lstStyle/>
                    <a:p>
                      <a:pPr algn="l" fontAlgn="b"/>
                      <a:r>
                        <a:rPr lang="en-US" sz="3600" b="0" i="0" u="none" strike="noStrike" dirty="0">
                          <a:solidFill>
                            <a:srgbClr val="000000"/>
                          </a:solidFill>
                          <a:effectLst/>
                          <a:latin typeface="Calibri" panose="020F0502020204030204" pitchFamily="34" charset="0"/>
                        </a:rPr>
                        <a:t>Random Forest</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.950874</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.002325</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0.9722344</a:t>
                      </a:r>
                    </a:p>
                  </a:txBody>
                  <a:tcPr marL="3810" marR="3810" marT="3810" marB="0" anchor="b"/>
                </a:tc>
                <a:extLst>
                  <a:ext uri="{0D108BD9-81ED-4DB2-BD59-A6C34878D82A}">
                    <a16:rowId xmlns:a16="http://schemas.microsoft.com/office/drawing/2014/main" val="4279618485"/>
                  </a:ext>
                </a:extLst>
              </a:tr>
              <a:tr h="555215">
                <a:tc>
                  <a:txBody>
                    <a:bodyPr/>
                    <a:lstStyle/>
                    <a:p>
                      <a:pPr algn="l" fontAlgn="b"/>
                      <a:r>
                        <a:rPr lang="en-US" sz="3600" b="0" i="0" u="none" strike="noStrike" dirty="0">
                          <a:solidFill>
                            <a:srgbClr val="000000"/>
                          </a:solidFill>
                          <a:effectLst/>
                          <a:latin typeface="Calibri" panose="020F0502020204030204" pitchFamily="34" charset="0"/>
                        </a:rPr>
                        <a:t>SVM (radial kernel)</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.939993</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.00182</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0.9541730</a:t>
                      </a:r>
                    </a:p>
                  </a:txBody>
                  <a:tcPr marL="3810" marR="3810" marT="3810" marB="0" anchor="b"/>
                </a:tc>
                <a:extLst>
                  <a:ext uri="{0D108BD9-81ED-4DB2-BD59-A6C34878D82A}">
                    <a16:rowId xmlns:a16="http://schemas.microsoft.com/office/drawing/2014/main" val="849044471"/>
                  </a:ext>
                </a:extLst>
              </a:tr>
            </a:tbl>
          </a:graphicData>
        </a:graphic>
      </p:graphicFrame>
    </p:spTree>
    <p:extLst>
      <p:ext uri="{BB962C8B-B14F-4D97-AF65-F5344CB8AC3E}">
        <p14:creationId xmlns:p14="http://schemas.microsoft.com/office/powerpoint/2010/main" val="25532666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D4CEA-E5AE-4B1E-8156-EEDB48BF4AED}"/>
              </a:ext>
            </a:extLst>
          </p:cNvPr>
          <p:cNvSpPr>
            <a:spLocks noGrp="1"/>
          </p:cNvSpPr>
          <p:nvPr>
            <p:ph type="title"/>
          </p:nvPr>
        </p:nvSpPr>
        <p:spPr/>
        <p:txBody>
          <a:bodyPr/>
          <a:lstStyle/>
          <a:p>
            <a:r>
              <a:rPr lang="en-US" b="1" dirty="0"/>
              <a:t>Performance Metrics, Hold-Out Data:</a:t>
            </a:r>
          </a:p>
        </p:txBody>
      </p:sp>
      <p:graphicFrame>
        <p:nvGraphicFramePr>
          <p:cNvPr id="4" name="Table 3">
            <a:extLst>
              <a:ext uri="{FF2B5EF4-FFF2-40B4-BE49-F238E27FC236}">
                <a16:creationId xmlns:a16="http://schemas.microsoft.com/office/drawing/2014/main" id="{A7CEA897-980E-4A75-9780-86351FC0D921}"/>
              </a:ext>
            </a:extLst>
          </p:cNvPr>
          <p:cNvGraphicFramePr>
            <a:graphicFrameLocks noGrp="1"/>
          </p:cNvGraphicFramePr>
          <p:nvPr>
            <p:extLst>
              <p:ext uri="{D42A27DB-BD31-4B8C-83A1-F6EECF244321}">
                <p14:modId xmlns:p14="http://schemas.microsoft.com/office/powerpoint/2010/main" val="1426408966"/>
              </p:ext>
            </p:extLst>
          </p:nvPr>
        </p:nvGraphicFramePr>
        <p:xfrm>
          <a:off x="432495" y="1456660"/>
          <a:ext cx="11414364" cy="4600722"/>
        </p:xfrm>
        <a:graphic>
          <a:graphicData uri="http://schemas.openxmlformats.org/drawingml/2006/table">
            <a:tbl>
              <a:tblPr>
                <a:tableStyleId>{7DF18680-E054-41AD-8BC1-D1AEF772440D}</a:tableStyleId>
              </a:tblPr>
              <a:tblGrid>
                <a:gridCol w="4100633">
                  <a:extLst>
                    <a:ext uri="{9D8B030D-6E8A-4147-A177-3AD203B41FA5}">
                      <a16:colId xmlns:a16="http://schemas.microsoft.com/office/drawing/2014/main" val="894772311"/>
                    </a:ext>
                  </a:extLst>
                </a:gridCol>
                <a:gridCol w="2071879">
                  <a:extLst>
                    <a:ext uri="{9D8B030D-6E8A-4147-A177-3AD203B41FA5}">
                      <a16:colId xmlns:a16="http://schemas.microsoft.com/office/drawing/2014/main" val="284855583"/>
                    </a:ext>
                  </a:extLst>
                </a:gridCol>
                <a:gridCol w="2620926">
                  <a:extLst>
                    <a:ext uri="{9D8B030D-6E8A-4147-A177-3AD203B41FA5}">
                      <a16:colId xmlns:a16="http://schemas.microsoft.com/office/drawing/2014/main" val="2926402952"/>
                    </a:ext>
                  </a:extLst>
                </a:gridCol>
                <a:gridCol w="2620926">
                  <a:extLst>
                    <a:ext uri="{9D8B030D-6E8A-4147-A177-3AD203B41FA5}">
                      <a16:colId xmlns:a16="http://schemas.microsoft.com/office/drawing/2014/main" val="2563188011"/>
                    </a:ext>
                  </a:extLst>
                </a:gridCol>
              </a:tblGrid>
              <a:tr h="583272">
                <a:tc>
                  <a:txBody>
                    <a:bodyPr/>
                    <a:lstStyle/>
                    <a:p>
                      <a:pPr algn="l" fontAlgn="b"/>
                      <a:r>
                        <a:rPr lang="en-US" sz="3600" b="1" u="none" strike="noStrike" dirty="0">
                          <a:effectLst/>
                        </a:rPr>
                        <a:t>Method:</a:t>
                      </a:r>
                      <a:endParaRPr lang="en-US" sz="3600" b="1" i="0" u="none" strike="noStrike" dirty="0">
                        <a:solidFill>
                          <a:srgbClr val="000000"/>
                        </a:solidFill>
                        <a:effectLst/>
                        <a:latin typeface="Calibri" panose="020F0502020204030204" pitchFamily="34" charset="0"/>
                      </a:endParaRPr>
                    </a:p>
                  </a:txBody>
                  <a:tcPr marL="3810" marR="3810" marT="3810" marB="0" anchor="b"/>
                </a:tc>
                <a:tc>
                  <a:txBody>
                    <a:bodyPr/>
                    <a:lstStyle/>
                    <a:p>
                      <a:pPr algn="l" fontAlgn="b"/>
                      <a:r>
                        <a:rPr lang="en-US" sz="3600" b="1" u="none" strike="noStrike" dirty="0">
                          <a:effectLst/>
                        </a:rPr>
                        <a:t>Detect Rate:</a:t>
                      </a:r>
                      <a:endParaRPr lang="en-US" sz="3600" b="1" i="0" u="none" strike="noStrike" dirty="0">
                        <a:solidFill>
                          <a:srgbClr val="000000"/>
                        </a:solidFill>
                        <a:effectLst/>
                        <a:latin typeface="Calibri" panose="020F0502020204030204" pitchFamily="34" charset="0"/>
                      </a:endParaRPr>
                    </a:p>
                  </a:txBody>
                  <a:tcPr marL="3810" marR="3810" marT="3810" marB="0" anchor="b"/>
                </a:tc>
                <a:tc>
                  <a:txBody>
                    <a:bodyPr/>
                    <a:lstStyle/>
                    <a:p>
                      <a:pPr algn="l" fontAlgn="b"/>
                      <a:r>
                        <a:rPr lang="en-US" sz="3600" b="1" i="0" u="none" strike="noStrike" dirty="0">
                          <a:solidFill>
                            <a:srgbClr val="000000"/>
                          </a:solidFill>
                          <a:effectLst/>
                          <a:latin typeface="Calibri" panose="020F0502020204030204" pitchFamily="34" charset="0"/>
                        </a:rPr>
                        <a:t>False Alarm Rate</a:t>
                      </a:r>
                    </a:p>
                  </a:txBody>
                  <a:tcPr marL="3810" marR="3810" marT="3810" marB="0" anchor="b"/>
                </a:tc>
                <a:tc>
                  <a:txBody>
                    <a:bodyPr/>
                    <a:lstStyle/>
                    <a:p>
                      <a:pPr algn="l" fontAlgn="b"/>
                      <a:r>
                        <a:rPr lang="en-US" sz="3600" b="1" i="0" u="none" strike="noStrike" dirty="0">
                          <a:solidFill>
                            <a:srgbClr val="000000"/>
                          </a:solidFill>
                          <a:effectLst/>
                          <a:latin typeface="Calibri" panose="020F0502020204030204" pitchFamily="34" charset="0"/>
                        </a:rPr>
                        <a:t>AUC</a:t>
                      </a:r>
                    </a:p>
                  </a:txBody>
                  <a:tcPr marL="3810" marR="3810" marT="3810" marB="0" anchor="b"/>
                </a:tc>
                <a:extLst>
                  <a:ext uri="{0D108BD9-81ED-4DB2-BD59-A6C34878D82A}">
                    <a16:rowId xmlns:a16="http://schemas.microsoft.com/office/drawing/2014/main" val="1749536310"/>
                  </a:ext>
                </a:extLst>
              </a:tr>
              <a:tr h="583272">
                <a:tc>
                  <a:txBody>
                    <a:bodyPr/>
                    <a:lstStyle/>
                    <a:p>
                      <a:pPr algn="l" fontAlgn="b"/>
                      <a:r>
                        <a:rPr lang="en-US" sz="3600" u="none" strike="noStrike" dirty="0">
                          <a:effectLst/>
                        </a:rPr>
                        <a:t>KNN (</a:t>
                      </a:r>
                      <a:r>
                        <a:rPr lang="en-US" sz="3600" i="1" u="none" strike="noStrike" dirty="0">
                          <a:effectLst/>
                        </a:rPr>
                        <a:t>K </a:t>
                      </a:r>
                      <a:r>
                        <a:rPr lang="en-US" sz="3600" u="none" strike="noStrike" dirty="0">
                          <a:effectLst/>
                        </a:rPr>
                        <a:t>= 5 )</a:t>
                      </a:r>
                      <a:endParaRPr lang="en-US" sz="3600" b="0" i="0" u="none" strike="noStrike" dirty="0">
                        <a:solidFill>
                          <a:srgbClr val="000000"/>
                        </a:solidFill>
                        <a:effectLst/>
                        <a:latin typeface="Calibri" panose="020F0502020204030204" pitchFamily="34" charset="0"/>
                      </a:endParaRP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.82797</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.006769</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0.9612984</a:t>
                      </a:r>
                    </a:p>
                  </a:txBody>
                  <a:tcPr marL="3810" marR="3810" marT="3810" marB="0" anchor="b"/>
                </a:tc>
                <a:extLst>
                  <a:ext uri="{0D108BD9-81ED-4DB2-BD59-A6C34878D82A}">
                    <a16:rowId xmlns:a16="http://schemas.microsoft.com/office/drawing/2014/main" val="1072464708"/>
                  </a:ext>
                </a:extLst>
              </a:tr>
              <a:tr h="583272">
                <a:tc>
                  <a:txBody>
                    <a:bodyPr/>
                    <a:lstStyle/>
                    <a:p>
                      <a:pPr algn="l" fontAlgn="b"/>
                      <a:r>
                        <a:rPr lang="en-US" sz="3600" u="none" strike="noStrike">
                          <a:effectLst/>
                        </a:rPr>
                        <a:t>LDA</a:t>
                      </a:r>
                      <a:endParaRPr lang="en-US" sz="36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.783564</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.001137</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0.9948968</a:t>
                      </a:r>
                    </a:p>
                  </a:txBody>
                  <a:tcPr marL="3810" marR="3810" marT="3810" marB="0" anchor="b"/>
                </a:tc>
                <a:extLst>
                  <a:ext uri="{0D108BD9-81ED-4DB2-BD59-A6C34878D82A}">
                    <a16:rowId xmlns:a16="http://schemas.microsoft.com/office/drawing/2014/main" val="2343274196"/>
                  </a:ext>
                </a:extLst>
              </a:tr>
              <a:tr h="583272">
                <a:tc>
                  <a:txBody>
                    <a:bodyPr/>
                    <a:lstStyle/>
                    <a:p>
                      <a:pPr algn="l" fontAlgn="b"/>
                      <a:r>
                        <a:rPr lang="en-US" sz="3600" u="none" strike="noStrike">
                          <a:effectLst/>
                        </a:rPr>
                        <a:t>QDA</a:t>
                      </a:r>
                      <a:endParaRPr lang="en-US" sz="3600" b="0" i="0" u="none" strike="noStrike">
                        <a:solidFill>
                          <a:srgbClr val="000000"/>
                        </a:solidFill>
                        <a:effectLst/>
                        <a:latin typeface="Calibri" panose="020F0502020204030204" pitchFamily="34" charset="0"/>
                      </a:endParaRP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.680456</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.001742</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0.9924112</a:t>
                      </a:r>
                    </a:p>
                  </a:txBody>
                  <a:tcPr marL="3810" marR="3810" marT="3810" marB="0" anchor="b"/>
                </a:tc>
                <a:extLst>
                  <a:ext uri="{0D108BD9-81ED-4DB2-BD59-A6C34878D82A}">
                    <a16:rowId xmlns:a16="http://schemas.microsoft.com/office/drawing/2014/main" val="1553670215"/>
                  </a:ext>
                </a:extLst>
              </a:tr>
              <a:tr h="583272">
                <a:tc>
                  <a:txBody>
                    <a:bodyPr/>
                    <a:lstStyle/>
                    <a:p>
                      <a:pPr algn="l" fontAlgn="b"/>
                      <a:r>
                        <a:rPr lang="en-US" sz="3600" u="none" strike="noStrike" dirty="0">
                          <a:effectLst/>
                        </a:rPr>
                        <a:t>Logistic Regression</a:t>
                      </a:r>
                      <a:endParaRPr lang="en-US" sz="3600" b="0" i="0" u="none" strike="noStrike" dirty="0">
                        <a:solidFill>
                          <a:srgbClr val="000000"/>
                        </a:solidFill>
                        <a:effectLst/>
                        <a:latin typeface="Calibri" panose="020F0502020204030204" pitchFamily="34" charset="0"/>
                      </a:endParaRP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0.981285</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.00373</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0.9995835</a:t>
                      </a:r>
                    </a:p>
                  </a:txBody>
                  <a:tcPr marL="3810" marR="3810" marT="3810" marB="0" anchor="b"/>
                </a:tc>
                <a:extLst>
                  <a:ext uri="{0D108BD9-81ED-4DB2-BD59-A6C34878D82A}">
                    <a16:rowId xmlns:a16="http://schemas.microsoft.com/office/drawing/2014/main" val="815293012"/>
                  </a:ext>
                </a:extLst>
              </a:tr>
              <a:tr h="583272">
                <a:tc>
                  <a:txBody>
                    <a:bodyPr/>
                    <a:lstStyle/>
                    <a:p>
                      <a:pPr algn="l" fontAlgn="b"/>
                      <a:r>
                        <a:rPr lang="en-US" sz="3600" b="0" i="0" u="none" strike="noStrike" dirty="0">
                          <a:solidFill>
                            <a:srgbClr val="000000"/>
                          </a:solidFill>
                          <a:effectLst/>
                          <a:latin typeface="Calibri" panose="020F0502020204030204" pitchFamily="34" charset="0"/>
                        </a:rPr>
                        <a:t>Random Forest</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.803798</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.007292</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0.9874567</a:t>
                      </a:r>
                    </a:p>
                  </a:txBody>
                  <a:tcPr marL="3810" marR="3810" marT="3810" marB="0" anchor="b"/>
                </a:tc>
                <a:extLst>
                  <a:ext uri="{0D108BD9-81ED-4DB2-BD59-A6C34878D82A}">
                    <a16:rowId xmlns:a16="http://schemas.microsoft.com/office/drawing/2014/main" val="4279618485"/>
                  </a:ext>
                </a:extLst>
              </a:tr>
              <a:tr h="583272">
                <a:tc>
                  <a:txBody>
                    <a:bodyPr/>
                    <a:lstStyle/>
                    <a:p>
                      <a:pPr algn="l" fontAlgn="b"/>
                      <a:r>
                        <a:rPr lang="en-US" sz="3600" b="0" i="0" u="none" strike="noStrike" dirty="0">
                          <a:solidFill>
                            <a:srgbClr val="000000"/>
                          </a:solidFill>
                          <a:effectLst/>
                          <a:latin typeface="Calibri" panose="020F0502020204030204" pitchFamily="34" charset="0"/>
                        </a:rPr>
                        <a:t>SVM (Linear)</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0.988605</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.017763</a:t>
                      </a:r>
                    </a:p>
                  </a:txBody>
                  <a:tcPr marL="3810" marR="3810" marT="3810" marB="0" anchor="b"/>
                </a:tc>
                <a:tc>
                  <a:txBody>
                    <a:bodyPr/>
                    <a:lstStyle/>
                    <a:p>
                      <a:pPr algn="l" fontAlgn="b"/>
                      <a:r>
                        <a:rPr lang="en-US" sz="3600" b="0" i="0" u="none" strike="noStrike" dirty="0">
                          <a:solidFill>
                            <a:srgbClr val="000000"/>
                          </a:solidFill>
                          <a:effectLst/>
                          <a:latin typeface="Calibri" panose="020F0502020204030204" pitchFamily="34" charset="0"/>
                        </a:rPr>
                        <a:t>0.9991291</a:t>
                      </a:r>
                    </a:p>
                  </a:txBody>
                  <a:tcPr marL="3810" marR="3810" marT="3810" marB="0" anchor="b"/>
                </a:tc>
                <a:extLst>
                  <a:ext uri="{0D108BD9-81ED-4DB2-BD59-A6C34878D82A}">
                    <a16:rowId xmlns:a16="http://schemas.microsoft.com/office/drawing/2014/main" val="849044471"/>
                  </a:ext>
                </a:extLst>
              </a:tr>
            </a:tbl>
          </a:graphicData>
        </a:graphic>
      </p:graphicFrame>
      <p:sp>
        <p:nvSpPr>
          <p:cNvPr id="3" name="TextBox 2">
            <a:extLst>
              <a:ext uri="{FF2B5EF4-FFF2-40B4-BE49-F238E27FC236}">
                <a16:creationId xmlns:a16="http://schemas.microsoft.com/office/drawing/2014/main" id="{55EE559D-04C4-4364-A121-A824DAE81F29}"/>
              </a:ext>
            </a:extLst>
          </p:cNvPr>
          <p:cNvSpPr txBox="1"/>
          <p:nvPr/>
        </p:nvSpPr>
        <p:spPr>
          <a:xfrm>
            <a:off x="746051" y="6055340"/>
            <a:ext cx="11445949" cy="369332"/>
          </a:xfrm>
          <a:prstGeom prst="rect">
            <a:avLst/>
          </a:prstGeom>
          <a:noFill/>
        </p:spPr>
        <p:txBody>
          <a:bodyPr wrap="square" rtlCol="0">
            <a:spAutoFit/>
          </a:bodyPr>
          <a:lstStyle/>
          <a:p>
            <a:r>
              <a:rPr lang="en-US" dirty="0"/>
              <a:t>Random Forest Parameters same as training set, </a:t>
            </a:r>
            <a:r>
              <a:rPr lang="en-US" dirty="0" err="1"/>
              <a:t>mtry</a:t>
            </a:r>
            <a:r>
              <a:rPr lang="en-US" dirty="0"/>
              <a:t>=2, </a:t>
            </a:r>
            <a:r>
              <a:rPr lang="en-US" dirty="0" err="1"/>
              <a:t>ntrees</a:t>
            </a:r>
            <a:r>
              <a:rPr lang="en-US" dirty="0"/>
              <a:t>=500</a:t>
            </a:r>
          </a:p>
        </p:txBody>
      </p:sp>
      <p:sp>
        <p:nvSpPr>
          <p:cNvPr id="7" name="TextBox 6">
            <a:extLst>
              <a:ext uri="{FF2B5EF4-FFF2-40B4-BE49-F238E27FC236}">
                <a16:creationId xmlns:a16="http://schemas.microsoft.com/office/drawing/2014/main" id="{62B65972-8CE2-44EC-A52C-3AED83F53D0D}"/>
              </a:ext>
            </a:extLst>
          </p:cNvPr>
          <p:cNvSpPr txBox="1"/>
          <p:nvPr/>
        </p:nvSpPr>
        <p:spPr>
          <a:xfrm>
            <a:off x="63795" y="69112"/>
            <a:ext cx="4585422" cy="461665"/>
          </a:xfrm>
          <a:prstGeom prst="rect">
            <a:avLst/>
          </a:prstGeom>
          <a:noFill/>
        </p:spPr>
        <p:txBody>
          <a:bodyPr wrap="none" rtlCol="0">
            <a:spAutoFit/>
          </a:bodyPr>
          <a:lstStyle/>
          <a:p>
            <a:r>
              <a:rPr lang="en-US" sz="2400" dirty="0">
                <a:solidFill>
                  <a:schemeClr val="bg1">
                    <a:lumMod val="85000"/>
                  </a:schemeClr>
                </a:solidFill>
              </a:rPr>
              <a:t>METHODS</a:t>
            </a:r>
            <a:r>
              <a:rPr lang="en-US" sz="2400" b="1" dirty="0"/>
              <a:t> RESULTS</a:t>
            </a:r>
            <a:r>
              <a:rPr lang="en-US" sz="2400" dirty="0"/>
              <a:t>  </a:t>
            </a:r>
            <a:r>
              <a:rPr lang="en-US" sz="2400" dirty="0">
                <a:solidFill>
                  <a:schemeClr val="bg1">
                    <a:lumMod val="75000"/>
                  </a:schemeClr>
                </a:solidFill>
              </a:rPr>
              <a:t>CONCLUSIONS</a:t>
            </a:r>
          </a:p>
        </p:txBody>
      </p:sp>
    </p:spTree>
    <p:extLst>
      <p:ext uri="{BB962C8B-B14F-4D97-AF65-F5344CB8AC3E}">
        <p14:creationId xmlns:p14="http://schemas.microsoft.com/office/powerpoint/2010/main" val="394220814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8B390EE-1262-B043-A888-DF6C2BCCA020}"/>
              </a:ext>
            </a:extLst>
          </p:cNvPr>
          <p:cNvSpPr txBox="1"/>
          <p:nvPr/>
        </p:nvSpPr>
        <p:spPr>
          <a:xfrm>
            <a:off x="1036320" y="390144"/>
            <a:ext cx="2133600" cy="369332"/>
          </a:xfrm>
          <a:prstGeom prst="rect">
            <a:avLst/>
          </a:prstGeom>
          <a:noFill/>
        </p:spPr>
        <p:txBody>
          <a:bodyPr wrap="square" rtlCol="0">
            <a:spAutoFit/>
          </a:bodyPr>
          <a:lstStyle/>
          <a:p>
            <a:r>
              <a:rPr lang="en-US" dirty="0"/>
              <a:t>Logistic Regression</a:t>
            </a:r>
          </a:p>
        </p:txBody>
      </p:sp>
      <p:pic>
        <p:nvPicPr>
          <p:cNvPr id="5" name="Picture 4">
            <a:extLst>
              <a:ext uri="{FF2B5EF4-FFF2-40B4-BE49-F238E27FC236}">
                <a16:creationId xmlns:a16="http://schemas.microsoft.com/office/drawing/2014/main" id="{67F18905-0E9C-9544-88FF-D16779BBCA5C}"/>
              </a:ext>
            </a:extLst>
          </p:cNvPr>
          <p:cNvPicPr>
            <a:picLocks noChangeAspect="1"/>
          </p:cNvPicPr>
          <p:nvPr/>
        </p:nvPicPr>
        <p:blipFill>
          <a:blip r:embed="rId2"/>
          <a:stretch>
            <a:fillRect/>
          </a:stretch>
        </p:blipFill>
        <p:spPr>
          <a:xfrm>
            <a:off x="706120" y="759476"/>
            <a:ext cx="2463800" cy="2159000"/>
          </a:xfrm>
          <a:prstGeom prst="rect">
            <a:avLst/>
          </a:prstGeom>
        </p:spPr>
      </p:pic>
      <p:sp>
        <p:nvSpPr>
          <p:cNvPr id="6" name="TextBox 5">
            <a:extLst>
              <a:ext uri="{FF2B5EF4-FFF2-40B4-BE49-F238E27FC236}">
                <a16:creationId xmlns:a16="http://schemas.microsoft.com/office/drawing/2014/main" id="{C62BE68A-6C34-3243-974D-87B9552C70D5}"/>
              </a:ext>
            </a:extLst>
          </p:cNvPr>
          <p:cNvSpPr txBox="1"/>
          <p:nvPr/>
        </p:nvSpPr>
        <p:spPr>
          <a:xfrm>
            <a:off x="4145280" y="390144"/>
            <a:ext cx="2121408" cy="369332"/>
          </a:xfrm>
          <a:prstGeom prst="rect">
            <a:avLst/>
          </a:prstGeom>
          <a:noFill/>
        </p:spPr>
        <p:txBody>
          <a:bodyPr wrap="square" rtlCol="0">
            <a:spAutoFit/>
          </a:bodyPr>
          <a:lstStyle/>
          <a:p>
            <a:r>
              <a:rPr lang="en-US" dirty="0"/>
              <a:t>SVM Linear</a:t>
            </a:r>
          </a:p>
        </p:txBody>
      </p:sp>
      <p:pic>
        <p:nvPicPr>
          <p:cNvPr id="7" name="Picture 6">
            <a:extLst>
              <a:ext uri="{FF2B5EF4-FFF2-40B4-BE49-F238E27FC236}">
                <a16:creationId xmlns:a16="http://schemas.microsoft.com/office/drawing/2014/main" id="{4E1BFB96-F87A-724B-BAB9-D054DB2F420F}"/>
              </a:ext>
            </a:extLst>
          </p:cNvPr>
          <p:cNvPicPr>
            <a:picLocks noChangeAspect="1"/>
          </p:cNvPicPr>
          <p:nvPr/>
        </p:nvPicPr>
        <p:blipFill>
          <a:blip r:embed="rId3"/>
          <a:stretch>
            <a:fillRect/>
          </a:stretch>
        </p:blipFill>
        <p:spPr>
          <a:xfrm>
            <a:off x="3500120" y="759476"/>
            <a:ext cx="2463800" cy="2159000"/>
          </a:xfrm>
          <a:prstGeom prst="rect">
            <a:avLst/>
          </a:prstGeom>
        </p:spPr>
      </p:pic>
      <p:sp>
        <p:nvSpPr>
          <p:cNvPr id="8" name="TextBox 7">
            <a:extLst>
              <a:ext uri="{FF2B5EF4-FFF2-40B4-BE49-F238E27FC236}">
                <a16:creationId xmlns:a16="http://schemas.microsoft.com/office/drawing/2014/main" id="{DDEB48CF-3DE8-FB47-9DAA-19E1DD21FA49}"/>
              </a:ext>
            </a:extLst>
          </p:cNvPr>
          <p:cNvSpPr txBox="1"/>
          <p:nvPr/>
        </p:nvSpPr>
        <p:spPr>
          <a:xfrm>
            <a:off x="7046976" y="390144"/>
            <a:ext cx="755904" cy="369332"/>
          </a:xfrm>
          <a:prstGeom prst="rect">
            <a:avLst/>
          </a:prstGeom>
          <a:noFill/>
        </p:spPr>
        <p:txBody>
          <a:bodyPr wrap="square" rtlCol="0">
            <a:spAutoFit/>
          </a:bodyPr>
          <a:lstStyle/>
          <a:p>
            <a:r>
              <a:rPr lang="en-US" dirty="0"/>
              <a:t>LDA</a:t>
            </a:r>
          </a:p>
        </p:txBody>
      </p:sp>
      <p:pic>
        <p:nvPicPr>
          <p:cNvPr id="9" name="Picture 8">
            <a:extLst>
              <a:ext uri="{FF2B5EF4-FFF2-40B4-BE49-F238E27FC236}">
                <a16:creationId xmlns:a16="http://schemas.microsoft.com/office/drawing/2014/main" id="{1BB32CAF-D933-0242-A8DC-A7E49382DCF0}"/>
              </a:ext>
            </a:extLst>
          </p:cNvPr>
          <p:cNvPicPr>
            <a:picLocks noChangeAspect="1"/>
          </p:cNvPicPr>
          <p:nvPr/>
        </p:nvPicPr>
        <p:blipFill>
          <a:blip r:embed="rId4"/>
          <a:stretch>
            <a:fillRect/>
          </a:stretch>
        </p:blipFill>
        <p:spPr>
          <a:xfrm>
            <a:off x="5963920" y="759476"/>
            <a:ext cx="2463800" cy="2159000"/>
          </a:xfrm>
          <a:prstGeom prst="rect">
            <a:avLst/>
          </a:prstGeom>
        </p:spPr>
      </p:pic>
      <p:sp>
        <p:nvSpPr>
          <p:cNvPr id="10" name="TextBox 9">
            <a:extLst>
              <a:ext uri="{FF2B5EF4-FFF2-40B4-BE49-F238E27FC236}">
                <a16:creationId xmlns:a16="http://schemas.microsoft.com/office/drawing/2014/main" id="{4D4FCC18-60C2-DA46-B72B-515CE7BB2CBE}"/>
              </a:ext>
            </a:extLst>
          </p:cNvPr>
          <p:cNvSpPr txBox="1"/>
          <p:nvPr/>
        </p:nvSpPr>
        <p:spPr>
          <a:xfrm>
            <a:off x="9607296" y="390144"/>
            <a:ext cx="1133856" cy="369332"/>
          </a:xfrm>
          <a:prstGeom prst="rect">
            <a:avLst/>
          </a:prstGeom>
          <a:noFill/>
        </p:spPr>
        <p:txBody>
          <a:bodyPr wrap="square" rtlCol="0">
            <a:spAutoFit/>
          </a:bodyPr>
          <a:lstStyle/>
          <a:p>
            <a:r>
              <a:rPr lang="en-US" dirty="0"/>
              <a:t>QDA</a:t>
            </a:r>
          </a:p>
        </p:txBody>
      </p:sp>
      <p:pic>
        <p:nvPicPr>
          <p:cNvPr id="11" name="Picture 10">
            <a:extLst>
              <a:ext uri="{FF2B5EF4-FFF2-40B4-BE49-F238E27FC236}">
                <a16:creationId xmlns:a16="http://schemas.microsoft.com/office/drawing/2014/main" id="{9A94AFB5-2E34-6D42-843C-7F3B7F0FD6DF}"/>
              </a:ext>
            </a:extLst>
          </p:cNvPr>
          <p:cNvPicPr>
            <a:picLocks noChangeAspect="1"/>
          </p:cNvPicPr>
          <p:nvPr/>
        </p:nvPicPr>
        <p:blipFill>
          <a:blip r:embed="rId5"/>
          <a:stretch>
            <a:fillRect/>
          </a:stretch>
        </p:blipFill>
        <p:spPr>
          <a:xfrm>
            <a:off x="8669528" y="759476"/>
            <a:ext cx="2463800" cy="2159000"/>
          </a:xfrm>
          <a:prstGeom prst="rect">
            <a:avLst/>
          </a:prstGeom>
        </p:spPr>
      </p:pic>
      <p:sp>
        <p:nvSpPr>
          <p:cNvPr id="12" name="TextBox 11">
            <a:extLst>
              <a:ext uri="{FF2B5EF4-FFF2-40B4-BE49-F238E27FC236}">
                <a16:creationId xmlns:a16="http://schemas.microsoft.com/office/drawing/2014/main" id="{994B5B73-500F-1142-99F4-71B47552B901}"/>
              </a:ext>
            </a:extLst>
          </p:cNvPr>
          <p:cNvSpPr txBox="1"/>
          <p:nvPr/>
        </p:nvSpPr>
        <p:spPr>
          <a:xfrm>
            <a:off x="1328928" y="3694176"/>
            <a:ext cx="1682496" cy="369332"/>
          </a:xfrm>
          <a:prstGeom prst="rect">
            <a:avLst/>
          </a:prstGeom>
          <a:noFill/>
        </p:spPr>
        <p:txBody>
          <a:bodyPr wrap="square" rtlCol="0">
            <a:spAutoFit/>
          </a:bodyPr>
          <a:lstStyle/>
          <a:p>
            <a:r>
              <a:rPr lang="en-US" dirty="0"/>
              <a:t>KNN</a:t>
            </a:r>
          </a:p>
        </p:txBody>
      </p:sp>
      <p:pic>
        <p:nvPicPr>
          <p:cNvPr id="13" name="Picture 12">
            <a:extLst>
              <a:ext uri="{FF2B5EF4-FFF2-40B4-BE49-F238E27FC236}">
                <a16:creationId xmlns:a16="http://schemas.microsoft.com/office/drawing/2014/main" id="{1322AFBA-6B31-5241-A8BD-E5E26DEB56BF}"/>
              </a:ext>
            </a:extLst>
          </p:cNvPr>
          <p:cNvPicPr>
            <a:picLocks noChangeAspect="1"/>
          </p:cNvPicPr>
          <p:nvPr/>
        </p:nvPicPr>
        <p:blipFill>
          <a:blip r:embed="rId6"/>
          <a:stretch>
            <a:fillRect/>
          </a:stretch>
        </p:blipFill>
        <p:spPr>
          <a:xfrm>
            <a:off x="547624" y="4166108"/>
            <a:ext cx="2463800" cy="2159000"/>
          </a:xfrm>
          <a:prstGeom prst="rect">
            <a:avLst/>
          </a:prstGeom>
        </p:spPr>
      </p:pic>
      <p:sp>
        <p:nvSpPr>
          <p:cNvPr id="14" name="TextBox 13">
            <a:extLst>
              <a:ext uri="{FF2B5EF4-FFF2-40B4-BE49-F238E27FC236}">
                <a16:creationId xmlns:a16="http://schemas.microsoft.com/office/drawing/2014/main" id="{53B62E22-EC93-5848-B009-5E286EB99719}"/>
              </a:ext>
            </a:extLst>
          </p:cNvPr>
          <p:cNvSpPr txBox="1"/>
          <p:nvPr/>
        </p:nvSpPr>
        <p:spPr>
          <a:xfrm>
            <a:off x="4732020" y="3694176"/>
            <a:ext cx="1924812" cy="369332"/>
          </a:xfrm>
          <a:prstGeom prst="rect">
            <a:avLst/>
          </a:prstGeom>
          <a:noFill/>
        </p:spPr>
        <p:txBody>
          <a:bodyPr wrap="square" rtlCol="0">
            <a:spAutoFit/>
          </a:bodyPr>
          <a:lstStyle/>
          <a:p>
            <a:r>
              <a:rPr lang="en-US" dirty="0"/>
              <a:t>Random Forest</a:t>
            </a:r>
          </a:p>
        </p:txBody>
      </p:sp>
      <p:pic>
        <p:nvPicPr>
          <p:cNvPr id="15" name="Picture 14">
            <a:extLst>
              <a:ext uri="{FF2B5EF4-FFF2-40B4-BE49-F238E27FC236}">
                <a16:creationId xmlns:a16="http://schemas.microsoft.com/office/drawing/2014/main" id="{85FF38F6-7F7B-CF40-89D3-D784970CF9DD}"/>
              </a:ext>
            </a:extLst>
          </p:cNvPr>
          <p:cNvPicPr>
            <a:picLocks noChangeAspect="1"/>
          </p:cNvPicPr>
          <p:nvPr/>
        </p:nvPicPr>
        <p:blipFill>
          <a:blip r:embed="rId7"/>
          <a:stretch>
            <a:fillRect/>
          </a:stretch>
        </p:blipFill>
        <p:spPr>
          <a:xfrm>
            <a:off x="4193032" y="4166108"/>
            <a:ext cx="2463800" cy="2159000"/>
          </a:xfrm>
          <a:prstGeom prst="rect">
            <a:avLst/>
          </a:prstGeom>
        </p:spPr>
      </p:pic>
    </p:spTree>
    <p:extLst>
      <p:ext uri="{BB962C8B-B14F-4D97-AF65-F5344CB8AC3E}">
        <p14:creationId xmlns:p14="http://schemas.microsoft.com/office/powerpoint/2010/main" val="307116055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119</TotalTime>
  <Words>1316</Words>
  <Application>Microsoft Macintosh PowerPoint</Application>
  <PresentationFormat>Widescreen</PresentationFormat>
  <Paragraphs>126</Paragraphs>
  <Slides>12</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Disaster Relief Project Detecting Blue Tarps Part 2</vt:lpstr>
      <vt:lpstr>PowerPoint Presentation</vt:lpstr>
      <vt:lpstr>PowerPoint Presentation</vt:lpstr>
      <vt:lpstr>METHODS RESULTS  CONCLUSIONS – LDA and QDA</vt:lpstr>
      <vt:lpstr>METHODS RESULTS  CONCLUSIONS – SVM</vt:lpstr>
      <vt:lpstr>METHODS RESULTS  CONCLUSIONS – Random Forest</vt:lpstr>
      <vt:lpstr>Performance Metrics, 10x Cross-Validation:</vt:lpstr>
      <vt:lpstr>Performance Metrics, Hold-Out Data:</vt:lpstr>
      <vt:lpstr>PowerPoint Presentation</vt:lpstr>
      <vt:lpstr>Conclusions:</vt:lpstr>
      <vt:lpstr>Conclusions</vt:lpstr>
      <vt:lpstr>Conclusions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Disaster Relief Project Detecting Blue Tarps Part 2</dc:title>
  <dc:creator>Matthew Thomas</dc:creator>
  <cp:lastModifiedBy>Matthew Thomas</cp:lastModifiedBy>
  <cp:revision>16</cp:revision>
  <dcterms:created xsi:type="dcterms:W3CDTF">2019-11-24T18:58:55Z</dcterms:created>
  <dcterms:modified xsi:type="dcterms:W3CDTF">2019-11-24T20:58:27Z</dcterms:modified>
</cp:coreProperties>
</file>